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2" r:id="rId2"/>
    <p:sldId id="256" r:id="rId3"/>
  </p:sldIdLst>
  <p:sldSz cx="6858000" cy="12192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0DEDDF7-BDDF-41E3-A808-21A04DA2E508}">
          <p14:sldIdLst>
            <p14:sldId id="262"/>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89"/>
    <a:srgbClr val="019245"/>
    <a:srgbClr val="904BCA"/>
    <a:srgbClr val="F05B25"/>
    <a:srgbClr val="89C0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snapToGrid="0">
      <p:cViewPr>
        <p:scale>
          <a:sx n="66" d="100"/>
          <a:sy n="66" d="100"/>
        </p:scale>
        <p:origin x="1764"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6" tIns="45713" rIns="91426" bIns="45713" rtlCol="0"/>
          <a:lstStyle>
            <a:lvl1pPr algn="r">
              <a:defRPr sz="1200"/>
            </a:lvl1pPr>
          </a:lstStyle>
          <a:p>
            <a:fld id="{6CC84822-DC4D-45ED-B9EC-2C1461B5B457}" type="datetimeFigureOut">
              <a:rPr kumimoji="1" lang="ja-JP" altLang="en-US" smtClean="0"/>
              <a:t>2026/4/15</a:t>
            </a:fld>
            <a:endParaRPr kumimoji="1" lang="ja-JP" altLang="en-US"/>
          </a:p>
        </p:txBody>
      </p:sp>
      <p:sp>
        <p:nvSpPr>
          <p:cNvPr id="4" name="スライド イメージ プレースホルダー 3"/>
          <p:cNvSpPr>
            <a:spLocks noGrp="1" noRot="1" noChangeAspect="1"/>
          </p:cNvSpPr>
          <p:nvPr>
            <p:ph type="sldImg" idx="2"/>
          </p:nvPr>
        </p:nvSpPr>
        <p:spPr>
          <a:xfrm>
            <a:off x="2432050" y="1233488"/>
            <a:ext cx="1871663" cy="33289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26" tIns="45713" rIns="91426" bIns="45713" rtlCol="0" anchor="b"/>
          <a:lstStyle>
            <a:lvl1pPr algn="r">
              <a:defRPr sz="1200"/>
            </a:lvl1pPr>
          </a:lstStyle>
          <a:p>
            <a:fld id="{64A40FA0-8D6E-4665-8BBC-BEDE60F21C9D}" type="slidenum">
              <a:rPr kumimoji="1" lang="ja-JP" altLang="en-US" smtClean="0"/>
              <a:t>‹#›</a:t>
            </a:fld>
            <a:endParaRPr kumimoji="1" lang="ja-JP" altLang="en-US"/>
          </a:p>
        </p:txBody>
      </p:sp>
    </p:spTree>
    <p:extLst>
      <p:ext uri="{BB962C8B-B14F-4D97-AF65-F5344CB8AC3E}">
        <p14:creationId xmlns:p14="http://schemas.microsoft.com/office/powerpoint/2010/main" val="4093847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3"/>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6"/>
            <a:ext cx="5143500" cy="2943577"/>
          </a:xfrm>
        </p:spPr>
        <p:txBody>
          <a:bodyPr/>
          <a:lstStyle>
            <a:lvl1pPr marL="0" indent="0" algn="ctr">
              <a:buNone/>
              <a:defRPr sz="1801"/>
            </a:lvl1pPr>
            <a:lvl2pPr marL="342900" indent="0" algn="ctr">
              <a:buNone/>
              <a:defRPr sz="1500"/>
            </a:lvl2pPr>
            <a:lvl3pPr marL="685801" indent="0" algn="ctr">
              <a:buNone/>
              <a:defRPr sz="1351"/>
            </a:lvl3pPr>
            <a:lvl4pPr marL="1028700" indent="0" algn="ctr">
              <a:buNone/>
              <a:defRPr sz="1200"/>
            </a:lvl4pPr>
            <a:lvl5pPr marL="1371600" indent="0" algn="ctr">
              <a:buNone/>
              <a:defRPr sz="1200"/>
            </a:lvl5pPr>
            <a:lvl6pPr marL="1714499"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73372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294004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2"/>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2"/>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153009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324249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0" y="3039539"/>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0" y="8159051"/>
            <a:ext cx="5915025" cy="2666999"/>
          </a:xfrm>
        </p:spPr>
        <p:txBody>
          <a:bodyPr/>
          <a:lstStyle>
            <a:lvl1pPr marL="0" indent="0">
              <a:buNone/>
              <a:defRPr sz="1801">
                <a:solidFill>
                  <a:schemeClr val="tx1">
                    <a:tint val="82000"/>
                  </a:schemeClr>
                </a:solidFill>
              </a:defRPr>
            </a:lvl1pPr>
            <a:lvl2pPr marL="342900" indent="0">
              <a:buNone/>
              <a:defRPr sz="1500">
                <a:solidFill>
                  <a:schemeClr val="tx1">
                    <a:tint val="82000"/>
                  </a:schemeClr>
                </a:solidFill>
              </a:defRPr>
            </a:lvl2pPr>
            <a:lvl3pPr marL="685801" indent="0">
              <a:buNone/>
              <a:defRPr sz="1351">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499"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317848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237277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5" y="649115"/>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6"/>
            <a:ext cx="2901255" cy="1464732"/>
          </a:xfrm>
        </p:spPr>
        <p:txBody>
          <a:bodyPr anchor="b"/>
          <a:lstStyle>
            <a:lvl1pPr marL="0" indent="0">
              <a:buNone/>
              <a:defRPr sz="1801" b="1"/>
            </a:lvl1pPr>
            <a:lvl2pPr marL="342900" indent="0">
              <a:buNone/>
              <a:defRPr sz="1500" b="1"/>
            </a:lvl2pPr>
            <a:lvl3pPr marL="685801" indent="0">
              <a:buNone/>
              <a:defRPr sz="1351" b="1"/>
            </a:lvl3pPr>
            <a:lvl4pPr marL="1028700" indent="0">
              <a:buNone/>
              <a:defRPr sz="1200" b="1"/>
            </a:lvl4pPr>
            <a:lvl5pPr marL="1371600" indent="0">
              <a:buNone/>
              <a:defRPr sz="1200" b="1"/>
            </a:lvl5pPr>
            <a:lvl6pPr marL="1714499"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9"/>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7" y="2988736"/>
            <a:ext cx="2915543" cy="1464732"/>
          </a:xfrm>
        </p:spPr>
        <p:txBody>
          <a:bodyPr anchor="b"/>
          <a:lstStyle>
            <a:lvl1pPr marL="0" indent="0">
              <a:buNone/>
              <a:defRPr sz="1801" b="1"/>
            </a:lvl1pPr>
            <a:lvl2pPr marL="342900" indent="0">
              <a:buNone/>
              <a:defRPr sz="1500" b="1"/>
            </a:lvl2pPr>
            <a:lvl3pPr marL="685801" indent="0">
              <a:buNone/>
              <a:defRPr sz="1351" b="1"/>
            </a:lvl3pPr>
            <a:lvl4pPr marL="1028700" indent="0">
              <a:buNone/>
              <a:defRPr sz="1200" b="1"/>
            </a:lvl4pPr>
            <a:lvl5pPr marL="1371600" indent="0">
              <a:buNone/>
              <a:defRPr sz="1200" b="1"/>
            </a:lvl5pPr>
            <a:lvl6pPr marL="1714499"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7" y="4453469"/>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244611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381023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307389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7" y="1755427"/>
            <a:ext cx="3471863" cy="8664223"/>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2"/>
            <a:ext cx="2211884" cy="6776156"/>
          </a:xfrm>
        </p:spPr>
        <p:txBody>
          <a:bodyPr/>
          <a:lstStyle>
            <a:lvl1pPr marL="0" indent="0">
              <a:buNone/>
              <a:defRPr sz="1200"/>
            </a:lvl1pPr>
            <a:lvl2pPr marL="342900" indent="0">
              <a:buNone/>
              <a:defRPr sz="1051"/>
            </a:lvl2pPr>
            <a:lvl3pPr marL="685801" indent="0">
              <a:buNone/>
              <a:defRPr sz="900"/>
            </a:lvl3pPr>
            <a:lvl4pPr marL="1028700" indent="0">
              <a:buNone/>
              <a:defRPr sz="751"/>
            </a:lvl4pPr>
            <a:lvl5pPr marL="1371600" indent="0">
              <a:buNone/>
              <a:defRPr sz="751"/>
            </a:lvl5pPr>
            <a:lvl6pPr marL="1714499" indent="0">
              <a:buNone/>
              <a:defRPr sz="751"/>
            </a:lvl6pPr>
            <a:lvl7pPr marL="2057400" indent="0">
              <a:buNone/>
              <a:defRPr sz="751"/>
            </a:lvl7pPr>
            <a:lvl8pPr marL="2400300" indent="0">
              <a:buNone/>
              <a:defRPr sz="751"/>
            </a:lvl8pPr>
            <a:lvl9pPr marL="2743200"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103184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7" y="1755427"/>
            <a:ext cx="3471863" cy="8664223"/>
          </a:xfrm>
        </p:spPr>
        <p:txBody>
          <a:bodyPr anchor="t"/>
          <a:lstStyle>
            <a:lvl1pPr marL="0" indent="0">
              <a:buNone/>
              <a:defRPr sz="2400"/>
            </a:lvl1pPr>
            <a:lvl2pPr marL="342900" indent="0">
              <a:buNone/>
              <a:defRPr sz="2100"/>
            </a:lvl2pPr>
            <a:lvl3pPr marL="685801" indent="0">
              <a:buNone/>
              <a:defRPr sz="1801"/>
            </a:lvl3pPr>
            <a:lvl4pPr marL="1028700" indent="0">
              <a:buNone/>
              <a:defRPr sz="1500"/>
            </a:lvl4pPr>
            <a:lvl5pPr marL="1371600" indent="0">
              <a:buNone/>
              <a:defRPr sz="1500"/>
            </a:lvl5pPr>
            <a:lvl6pPr marL="1714499"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2"/>
            <a:ext cx="2211884" cy="6776156"/>
          </a:xfrm>
        </p:spPr>
        <p:txBody>
          <a:bodyPr/>
          <a:lstStyle>
            <a:lvl1pPr marL="0" indent="0">
              <a:buNone/>
              <a:defRPr sz="1200"/>
            </a:lvl1pPr>
            <a:lvl2pPr marL="342900" indent="0">
              <a:buNone/>
              <a:defRPr sz="1051"/>
            </a:lvl2pPr>
            <a:lvl3pPr marL="685801" indent="0">
              <a:buNone/>
              <a:defRPr sz="900"/>
            </a:lvl3pPr>
            <a:lvl4pPr marL="1028700" indent="0">
              <a:buNone/>
              <a:defRPr sz="751"/>
            </a:lvl4pPr>
            <a:lvl5pPr marL="1371600" indent="0">
              <a:buNone/>
              <a:defRPr sz="751"/>
            </a:lvl5pPr>
            <a:lvl6pPr marL="1714499" indent="0">
              <a:buNone/>
              <a:defRPr sz="751"/>
            </a:lvl6pPr>
            <a:lvl7pPr marL="2057400" indent="0">
              <a:buNone/>
              <a:defRPr sz="751"/>
            </a:lvl7pPr>
            <a:lvl8pPr marL="2400300" indent="0">
              <a:buNone/>
              <a:defRPr sz="751"/>
            </a:lvl8pPr>
            <a:lvl9pPr marL="2743200" indent="0">
              <a:buNone/>
              <a:defRPr sz="75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BB4C3E-D003-4CD3-9065-814F332CE8FD}" type="datetimeFigureOut">
              <a:rPr kumimoji="1" lang="ja-JP" altLang="en-US" smtClean="0"/>
              <a:t>2026/4/15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394539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1" y="649115"/>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1"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C5BB4C3E-D003-4CD3-9065-814F332CE8FD}" type="datetimeFigureOut">
              <a:rPr kumimoji="1" lang="ja-JP" altLang="en-US" smtClean="0"/>
              <a:t>2026/4/15</a:t>
            </a:fld>
            <a:endParaRPr kumimoji="1" lang="ja-JP" altLang="en-US"/>
          </a:p>
        </p:txBody>
      </p:sp>
      <p:sp>
        <p:nvSpPr>
          <p:cNvPr id="5" name="Footer Placeholder 4"/>
          <p:cNvSpPr>
            <a:spLocks noGrp="1"/>
          </p:cNvSpPr>
          <p:nvPr>
            <p:ph type="ftr" sz="quarter" idx="3"/>
          </p:nvPr>
        </p:nvSpPr>
        <p:spPr>
          <a:xfrm>
            <a:off x="2271716" y="11300183"/>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0D7538C5-A742-4C91-856D-A35DC475C126}" type="slidenum">
              <a:rPr kumimoji="1" lang="ja-JP" altLang="en-US" smtClean="0"/>
              <a:t>‹#›</a:t>
            </a:fld>
            <a:endParaRPr kumimoji="1" lang="ja-JP" altLang="en-US"/>
          </a:p>
        </p:txBody>
      </p:sp>
    </p:spTree>
    <p:extLst>
      <p:ext uri="{BB962C8B-B14F-4D97-AF65-F5344CB8AC3E}">
        <p14:creationId xmlns:p14="http://schemas.microsoft.com/office/powerpoint/2010/main" val="3715317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1"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1" rtl="0" eaLnBrk="1" latinLnBrk="0" hangingPunct="1">
        <a:lnSpc>
          <a:spcPct val="90000"/>
        </a:lnSpc>
        <a:spcBef>
          <a:spcPts val="751"/>
        </a:spcBef>
        <a:buFont typeface="Arial" panose="020B0604020202020204" pitchFamily="34" charset="0"/>
        <a:buChar char="•"/>
        <a:defRPr kumimoji="1" sz="2100" kern="1200">
          <a:solidFill>
            <a:schemeClr val="tx1"/>
          </a:solidFill>
          <a:latin typeface="+mn-lt"/>
          <a:ea typeface="+mn-ea"/>
          <a:cs typeface="+mn-cs"/>
        </a:defRPr>
      </a:lvl1pPr>
      <a:lvl2pPr marL="514351" indent="-171450" algn="l" defTabSz="685801" rtl="0" eaLnBrk="1" latinLnBrk="0" hangingPunct="1">
        <a:lnSpc>
          <a:spcPct val="90000"/>
        </a:lnSpc>
        <a:spcBef>
          <a:spcPts val="375"/>
        </a:spcBef>
        <a:buFont typeface="Arial" panose="020B0604020202020204" pitchFamily="34" charset="0"/>
        <a:buChar char="•"/>
        <a:defRPr kumimoji="1" sz="1801" kern="1200">
          <a:solidFill>
            <a:schemeClr val="tx1"/>
          </a:solidFill>
          <a:latin typeface="+mn-lt"/>
          <a:ea typeface="+mn-ea"/>
          <a:cs typeface="+mn-cs"/>
        </a:defRPr>
      </a:lvl2pPr>
      <a:lvl3pPr marL="857251" indent="-171450" algn="l" defTabSz="685801"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1" indent="-171450" algn="l" defTabSz="685801"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4pPr>
      <a:lvl5pPr marL="1543050" indent="-171450" algn="l" defTabSz="685801"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5pPr>
      <a:lvl6pPr marL="1885951" indent="-171450" algn="l" defTabSz="685801"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6pPr>
      <a:lvl7pPr marL="2228851" indent="-171450" algn="l" defTabSz="685801"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7pPr>
      <a:lvl8pPr marL="2571750" indent="-171450" algn="l" defTabSz="685801"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8pPr>
      <a:lvl9pPr marL="2914651" indent="-171450" algn="l" defTabSz="685801" rtl="0" eaLnBrk="1" latinLnBrk="0" hangingPunct="1">
        <a:lnSpc>
          <a:spcPct val="90000"/>
        </a:lnSpc>
        <a:spcBef>
          <a:spcPts val="375"/>
        </a:spcBef>
        <a:buFont typeface="Arial" panose="020B0604020202020204" pitchFamily="34" charset="0"/>
        <a:buChar char="•"/>
        <a:defRPr kumimoji="1" sz="1351" kern="1200">
          <a:solidFill>
            <a:schemeClr val="tx1"/>
          </a:solidFill>
          <a:latin typeface="+mn-lt"/>
          <a:ea typeface="+mn-ea"/>
          <a:cs typeface="+mn-cs"/>
        </a:defRPr>
      </a:lvl9pPr>
    </p:bodyStyle>
    <p:otherStyle>
      <a:defPPr>
        <a:defRPr lang="en-US"/>
      </a:defPPr>
      <a:lvl1pPr marL="0" algn="l" defTabSz="685801" rtl="0" eaLnBrk="1" latinLnBrk="0" hangingPunct="1">
        <a:defRPr kumimoji="1" sz="1351" kern="1200">
          <a:solidFill>
            <a:schemeClr val="tx1"/>
          </a:solidFill>
          <a:latin typeface="+mn-lt"/>
          <a:ea typeface="+mn-ea"/>
          <a:cs typeface="+mn-cs"/>
        </a:defRPr>
      </a:lvl1pPr>
      <a:lvl2pPr marL="342900" algn="l" defTabSz="685801" rtl="0" eaLnBrk="1" latinLnBrk="0" hangingPunct="1">
        <a:defRPr kumimoji="1" sz="1351" kern="1200">
          <a:solidFill>
            <a:schemeClr val="tx1"/>
          </a:solidFill>
          <a:latin typeface="+mn-lt"/>
          <a:ea typeface="+mn-ea"/>
          <a:cs typeface="+mn-cs"/>
        </a:defRPr>
      </a:lvl2pPr>
      <a:lvl3pPr marL="685801" algn="l" defTabSz="685801" rtl="0" eaLnBrk="1" latinLnBrk="0" hangingPunct="1">
        <a:defRPr kumimoji="1" sz="1351" kern="1200">
          <a:solidFill>
            <a:schemeClr val="tx1"/>
          </a:solidFill>
          <a:latin typeface="+mn-lt"/>
          <a:ea typeface="+mn-ea"/>
          <a:cs typeface="+mn-cs"/>
        </a:defRPr>
      </a:lvl3pPr>
      <a:lvl4pPr marL="1028700" algn="l" defTabSz="685801" rtl="0" eaLnBrk="1" latinLnBrk="0" hangingPunct="1">
        <a:defRPr kumimoji="1" sz="1351" kern="1200">
          <a:solidFill>
            <a:schemeClr val="tx1"/>
          </a:solidFill>
          <a:latin typeface="+mn-lt"/>
          <a:ea typeface="+mn-ea"/>
          <a:cs typeface="+mn-cs"/>
        </a:defRPr>
      </a:lvl4pPr>
      <a:lvl5pPr marL="1371600" algn="l" defTabSz="685801" rtl="0" eaLnBrk="1" latinLnBrk="0" hangingPunct="1">
        <a:defRPr kumimoji="1" sz="1351" kern="1200">
          <a:solidFill>
            <a:schemeClr val="tx1"/>
          </a:solidFill>
          <a:latin typeface="+mn-lt"/>
          <a:ea typeface="+mn-ea"/>
          <a:cs typeface="+mn-cs"/>
        </a:defRPr>
      </a:lvl5pPr>
      <a:lvl6pPr marL="1714499" algn="l" defTabSz="685801" rtl="0" eaLnBrk="1" latinLnBrk="0" hangingPunct="1">
        <a:defRPr kumimoji="1" sz="1351" kern="1200">
          <a:solidFill>
            <a:schemeClr val="tx1"/>
          </a:solidFill>
          <a:latin typeface="+mn-lt"/>
          <a:ea typeface="+mn-ea"/>
          <a:cs typeface="+mn-cs"/>
        </a:defRPr>
      </a:lvl6pPr>
      <a:lvl7pPr marL="2057400" algn="l" defTabSz="685801" rtl="0" eaLnBrk="1" latinLnBrk="0" hangingPunct="1">
        <a:defRPr kumimoji="1" sz="1351" kern="1200">
          <a:solidFill>
            <a:schemeClr val="tx1"/>
          </a:solidFill>
          <a:latin typeface="+mn-lt"/>
          <a:ea typeface="+mn-ea"/>
          <a:cs typeface="+mn-cs"/>
        </a:defRPr>
      </a:lvl7pPr>
      <a:lvl8pPr marL="2400300" algn="l" defTabSz="685801" rtl="0" eaLnBrk="1" latinLnBrk="0" hangingPunct="1">
        <a:defRPr kumimoji="1" sz="1351" kern="1200">
          <a:solidFill>
            <a:schemeClr val="tx1"/>
          </a:solidFill>
          <a:latin typeface="+mn-lt"/>
          <a:ea typeface="+mn-ea"/>
          <a:cs typeface="+mn-cs"/>
        </a:defRPr>
      </a:lvl8pPr>
      <a:lvl9pPr marL="2743200" algn="l" defTabSz="685801" rtl="0" eaLnBrk="1" latinLnBrk="0" hangingPunct="1">
        <a:defRPr kumimoji="1"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10AE8082-BA30-6E14-FE0E-3B412F17E4B9}"/>
              </a:ext>
            </a:extLst>
          </p:cNvPr>
          <p:cNvSpPr/>
          <p:nvPr/>
        </p:nvSpPr>
        <p:spPr>
          <a:xfrm>
            <a:off x="4200525" y="10766417"/>
            <a:ext cx="2517910" cy="874112"/>
          </a:xfrm>
          <a:prstGeom prst="roundRect">
            <a:avLst/>
          </a:prstGeom>
          <a:solidFill>
            <a:srgbClr val="89C011"/>
          </a:solidFill>
          <a:ln>
            <a:solidFill>
              <a:srgbClr val="89C0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E0A0CCB0-549E-9EEF-91F7-CE288B0A0556}"/>
              </a:ext>
            </a:extLst>
          </p:cNvPr>
          <p:cNvPicPr>
            <a:picLocks noChangeAspect="1"/>
          </p:cNvPicPr>
          <p:nvPr/>
        </p:nvPicPr>
        <p:blipFill>
          <a:blip r:embed="rId2"/>
          <a:srcRect l="1" t="1" r="64479" b="-13355"/>
          <a:stretch>
            <a:fillRect/>
          </a:stretch>
        </p:blipFill>
        <p:spPr>
          <a:xfrm>
            <a:off x="0" y="10714633"/>
            <a:ext cx="4198910" cy="1017494"/>
          </a:xfrm>
          <a:prstGeom prst="rect">
            <a:avLst/>
          </a:prstGeom>
        </p:spPr>
      </p:pic>
      <p:pic>
        <p:nvPicPr>
          <p:cNvPr id="8" name="図 7">
            <a:extLst>
              <a:ext uri="{FF2B5EF4-FFF2-40B4-BE49-F238E27FC236}">
                <a16:creationId xmlns:a16="http://schemas.microsoft.com/office/drawing/2014/main" id="{38199263-1E59-CCE3-E720-459E728D302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89778" l="1778" r="98222">
                        <a14:foregroundMark x1="5778" y1="56444" x2="9778" y2="55111"/>
                        <a14:foregroundMark x1="2222" y1="54222" x2="2222" y2="54222"/>
                        <a14:foregroundMark x1="90667" y1="39111" x2="90667" y2="39111"/>
                        <a14:foregroundMark x1="98222" y1="42222" x2="98222" y2="42222"/>
                      </a14:backgroundRemoval>
                    </a14:imgEffect>
                  </a14:imgLayer>
                </a14:imgProps>
              </a:ext>
              <a:ext uri="{28A0092B-C50C-407E-A947-70E740481C1C}">
                <a14:useLocalDpi xmlns:a14="http://schemas.microsoft.com/office/drawing/2010/main" val="0"/>
              </a:ext>
            </a:extLst>
          </a:blip>
          <a:stretch>
            <a:fillRect/>
          </a:stretch>
        </p:blipFill>
        <p:spPr>
          <a:xfrm rot="20822132">
            <a:off x="4602660" y="496207"/>
            <a:ext cx="1261257" cy="1261257"/>
          </a:xfrm>
          <a:prstGeom prst="rect">
            <a:avLst/>
          </a:prstGeom>
        </p:spPr>
      </p:pic>
      <p:sp>
        <p:nvSpPr>
          <p:cNvPr id="2" name="タイトル 1">
            <a:extLst>
              <a:ext uri="{FF2B5EF4-FFF2-40B4-BE49-F238E27FC236}">
                <a16:creationId xmlns:a16="http://schemas.microsoft.com/office/drawing/2014/main" id="{0DD013D7-0AD2-C128-C81B-47FFE7B115CD}"/>
              </a:ext>
            </a:extLst>
          </p:cNvPr>
          <p:cNvSpPr>
            <a:spLocks noGrp="1"/>
          </p:cNvSpPr>
          <p:nvPr>
            <p:ph type="ctrTitle"/>
          </p:nvPr>
        </p:nvSpPr>
        <p:spPr>
          <a:xfrm>
            <a:off x="502918" y="646944"/>
            <a:ext cx="5829300" cy="690209"/>
          </a:xfrm>
        </p:spPr>
        <p:txBody>
          <a:bodyPr>
            <a:normAutofit fontScale="90000"/>
          </a:bodyPr>
          <a:lstStyle/>
          <a:p>
            <a:r>
              <a:rPr kumimoji="1" lang="ja-JP" altLang="en-US" dirty="0">
                <a:latin typeface="HGS創英角ﾎﾟｯﾌﾟ体" panose="040B0A00000000000000" pitchFamily="50" charset="-128"/>
                <a:ea typeface="HGS創英角ﾎﾟｯﾌﾟ体" panose="040B0A00000000000000" pitchFamily="50" charset="-128"/>
              </a:rPr>
              <a:t>健康</a:t>
            </a:r>
            <a:r>
              <a:rPr kumimoji="1" lang="ja-JP" altLang="en-US" dirty="0">
                <a:solidFill>
                  <a:srgbClr val="FF5050"/>
                </a:solidFill>
                <a:latin typeface="HGS創英角ﾎﾟｯﾌﾟ体" panose="040B0A00000000000000" pitchFamily="50" charset="-128"/>
                <a:ea typeface="HGS創英角ﾎﾟｯﾌﾟ体" panose="040B0A00000000000000" pitchFamily="50" charset="-128"/>
              </a:rPr>
              <a:t>豆</a:t>
            </a:r>
            <a:r>
              <a:rPr kumimoji="1" lang="ja-JP" altLang="en-US" dirty="0">
                <a:latin typeface="HGS創英角ﾎﾟｯﾌﾟ体" panose="040B0A00000000000000" pitchFamily="50" charset="-128"/>
                <a:ea typeface="HGS創英角ﾎﾟｯﾌﾟ体" panose="040B0A00000000000000" pitchFamily="50" charset="-128"/>
              </a:rPr>
              <a:t>知識だより</a:t>
            </a:r>
          </a:p>
        </p:txBody>
      </p:sp>
      <p:sp>
        <p:nvSpPr>
          <p:cNvPr id="3" name="字幕 2">
            <a:extLst>
              <a:ext uri="{FF2B5EF4-FFF2-40B4-BE49-F238E27FC236}">
                <a16:creationId xmlns:a16="http://schemas.microsoft.com/office/drawing/2014/main" id="{9F673576-2F13-963E-9C4A-2FDC7C8864B1}"/>
              </a:ext>
            </a:extLst>
          </p:cNvPr>
          <p:cNvSpPr>
            <a:spLocks noGrp="1"/>
          </p:cNvSpPr>
          <p:nvPr>
            <p:ph type="subTitle" idx="1"/>
          </p:nvPr>
        </p:nvSpPr>
        <p:spPr>
          <a:xfrm>
            <a:off x="283340" y="2027966"/>
            <a:ext cx="6394786" cy="3989743"/>
          </a:xfrm>
        </p:spPr>
        <p:txBody>
          <a:bodyPr>
            <a:normAutofit lnSpcReduction="10000"/>
          </a:bodyPr>
          <a:lstStyle/>
          <a:p>
            <a:r>
              <a:rPr lang="ja-JP" altLang="en-US" dirty="0"/>
              <a:t>　</a:t>
            </a:r>
            <a:r>
              <a:rPr lang="ja-JP" altLang="en-US" sz="1401" dirty="0">
                <a:latin typeface="HGP明朝E" panose="02020900000000000000" pitchFamily="18" charset="-128"/>
                <a:ea typeface="HGP明朝E" panose="02020900000000000000" pitchFamily="18" charset="-128"/>
              </a:rPr>
              <a:t>柳生北町内会の皆様へ</a:t>
            </a:r>
            <a:endParaRPr lang="en-US" altLang="ja-JP" sz="1401" dirty="0">
              <a:latin typeface="HGP明朝E" panose="02020900000000000000" pitchFamily="18" charset="-128"/>
              <a:ea typeface="HGP明朝E" panose="02020900000000000000" pitchFamily="18" charset="-128"/>
            </a:endParaRPr>
          </a:p>
          <a:p>
            <a:pPr algn="l">
              <a:lnSpc>
                <a:spcPct val="120000"/>
              </a:lnSpc>
            </a:pPr>
            <a:r>
              <a:rPr lang="ja-JP" altLang="en-US" sz="1401" dirty="0">
                <a:latin typeface="HGP明朝E" panose="02020900000000000000" pitchFamily="18" charset="-128"/>
                <a:ea typeface="HGP明朝E" panose="02020900000000000000" pitchFamily="18" charset="-128"/>
              </a:rPr>
              <a:t>　平素より葵の園・柳生の運営にご理解ご協力を賜り誠にありがとうございます。</a:t>
            </a:r>
            <a:endParaRPr lang="en-US" altLang="ja-JP" sz="1401" dirty="0">
              <a:latin typeface="HGP明朝E" panose="02020900000000000000" pitchFamily="18" charset="-128"/>
              <a:ea typeface="HGP明朝E" panose="02020900000000000000" pitchFamily="18" charset="-128"/>
            </a:endParaRPr>
          </a:p>
          <a:p>
            <a:pPr algn="l">
              <a:lnSpc>
                <a:spcPct val="120000"/>
              </a:lnSpc>
            </a:pPr>
            <a:r>
              <a:rPr lang="ja-JP" altLang="en-US" sz="1401" dirty="0">
                <a:latin typeface="HGP明朝E" panose="02020900000000000000" pitchFamily="18" charset="-128"/>
                <a:ea typeface="HGP明朝E" panose="02020900000000000000" pitchFamily="18" charset="-128"/>
              </a:rPr>
              <a:t>　当施設では地域の皆様が健康的な生活を送ることができることや、介護が必要になってからも継続してこの地域で暮らしていくために少しでもお手伝いが出来ればという思いから、当施設に在籍する専門職が健康維持や介護予防、介護保険に関する豆知識などの情報を発信する情報紙を発行しております。</a:t>
            </a:r>
            <a:endParaRPr lang="en-US" altLang="ja-JP" sz="1401" dirty="0">
              <a:latin typeface="HGP明朝E" panose="02020900000000000000" pitchFamily="18" charset="-128"/>
              <a:ea typeface="HGP明朝E" panose="02020900000000000000" pitchFamily="18" charset="-128"/>
            </a:endParaRPr>
          </a:p>
          <a:p>
            <a:pPr algn="l">
              <a:lnSpc>
                <a:spcPct val="120000"/>
              </a:lnSpc>
            </a:pPr>
            <a:r>
              <a:rPr lang="ja-JP" altLang="en-US" sz="1401" dirty="0">
                <a:latin typeface="HGP明朝E" panose="02020900000000000000" pitchFamily="18" charset="-128"/>
                <a:ea typeface="HGP明朝E" panose="02020900000000000000" pitchFamily="18" charset="-128"/>
              </a:rPr>
              <a:t>　今回は</a:t>
            </a:r>
            <a:r>
              <a:rPr lang="ja-JP" altLang="en-US" sz="1401" u="sng" dirty="0">
                <a:highlight>
                  <a:srgbClr val="FFFF00"/>
                </a:highlight>
                <a:latin typeface="HGP明朝E" panose="02020900000000000000" pitchFamily="18" charset="-128"/>
                <a:ea typeface="HGP明朝E" panose="02020900000000000000" pitchFamily="18" charset="-128"/>
              </a:rPr>
              <a:t>リハビリ職より</a:t>
            </a:r>
            <a:r>
              <a:rPr lang="en-US" altLang="ja-JP" sz="1401" u="sng" dirty="0">
                <a:highlight>
                  <a:srgbClr val="FFFF00"/>
                </a:highlight>
                <a:latin typeface="HGP明朝E" panose="02020900000000000000" pitchFamily="18" charset="-128"/>
                <a:ea typeface="HGP明朝E" panose="02020900000000000000" pitchFamily="18" charset="-128"/>
              </a:rPr>
              <a:t>『</a:t>
            </a:r>
            <a:r>
              <a:rPr lang="ja-JP" altLang="en-US" sz="1401" u="sng" dirty="0">
                <a:highlight>
                  <a:srgbClr val="FFFF00"/>
                </a:highlight>
                <a:latin typeface="HGP明朝E" panose="02020900000000000000" pitchFamily="18" charset="-128"/>
                <a:ea typeface="HGP明朝E" panose="02020900000000000000" pitchFamily="18" charset="-128"/>
              </a:rPr>
              <a:t>歯周病の危険性と予防法について</a:t>
            </a:r>
            <a:r>
              <a:rPr lang="en-US" altLang="ja-JP" sz="1401" u="sng" dirty="0">
                <a:highlight>
                  <a:srgbClr val="FFFF00"/>
                </a:highlight>
                <a:latin typeface="HGP明朝E" panose="02020900000000000000" pitchFamily="18" charset="-128"/>
                <a:ea typeface="HGP明朝E" panose="02020900000000000000" pitchFamily="18" charset="-128"/>
              </a:rPr>
              <a:t>』</a:t>
            </a:r>
            <a:r>
              <a:rPr lang="ja-JP" altLang="en-US" sz="1401" dirty="0">
                <a:latin typeface="HGP明朝E" panose="02020900000000000000" pitchFamily="18" charset="-128"/>
                <a:ea typeface="HGP明朝E" panose="02020900000000000000" pitchFamily="18" charset="-128"/>
              </a:rPr>
              <a:t>というテーマで</a:t>
            </a:r>
            <a:endParaRPr lang="en-US" altLang="ja-JP" sz="1401" dirty="0">
              <a:latin typeface="HGP明朝E" panose="02020900000000000000" pitchFamily="18" charset="-128"/>
              <a:ea typeface="HGP明朝E" panose="02020900000000000000" pitchFamily="18" charset="-128"/>
            </a:endParaRPr>
          </a:p>
          <a:p>
            <a:pPr algn="l">
              <a:lnSpc>
                <a:spcPct val="120000"/>
              </a:lnSpc>
            </a:pPr>
            <a:r>
              <a:rPr lang="ja-JP" altLang="en-US" sz="1401" dirty="0">
                <a:latin typeface="HGP明朝E" panose="02020900000000000000" pitchFamily="18" charset="-128"/>
                <a:ea typeface="HGP明朝E" panose="02020900000000000000" pitchFamily="18" charset="-128"/>
              </a:rPr>
              <a:t>お届けいたします。少しでも皆様のご参考になれば幸いです。</a:t>
            </a:r>
            <a:endParaRPr lang="en-US" altLang="ja-JP" sz="1401" dirty="0">
              <a:latin typeface="HGP明朝E" panose="02020900000000000000" pitchFamily="18" charset="-128"/>
              <a:ea typeface="HGP明朝E" panose="02020900000000000000" pitchFamily="18" charset="-128"/>
            </a:endParaRPr>
          </a:p>
          <a:p>
            <a:pPr algn="l">
              <a:lnSpc>
                <a:spcPct val="120000"/>
              </a:lnSpc>
            </a:pPr>
            <a:r>
              <a:rPr lang="ja-JP" altLang="en-US" sz="1401" dirty="0">
                <a:latin typeface="HGP明朝E" panose="02020900000000000000" pitchFamily="18" charset="-128"/>
                <a:ea typeface="HGP明朝E" panose="02020900000000000000" pitchFamily="18" charset="-128"/>
              </a:rPr>
              <a:t>　今後も地域の皆様に頼りにして頂けるより良い施設を目指して参りますので、ご理解ご協力の程、宜しくお願い申し上げます。</a:t>
            </a:r>
            <a:endParaRPr lang="en-US" altLang="ja-JP" sz="1401" dirty="0">
              <a:latin typeface="HGP明朝E" panose="02020900000000000000" pitchFamily="18" charset="-128"/>
              <a:ea typeface="HGP明朝E" panose="02020900000000000000" pitchFamily="18" charset="-128"/>
            </a:endParaRPr>
          </a:p>
          <a:p>
            <a:pPr algn="l"/>
            <a:r>
              <a:rPr lang="ja-JP" altLang="en-US" sz="1401" dirty="0">
                <a:latin typeface="HGP明朝E" panose="02020900000000000000" pitchFamily="18" charset="-128"/>
                <a:ea typeface="HGP明朝E" panose="02020900000000000000" pitchFamily="18" charset="-128"/>
              </a:rPr>
              <a:t>　　　　　　　　　　　　　　　　　　　　　　　　　　　　　　　  医療法人社団葵会</a:t>
            </a:r>
            <a:endParaRPr lang="en-US" altLang="ja-JP" sz="1401" dirty="0">
              <a:latin typeface="HGP明朝E" panose="02020900000000000000" pitchFamily="18" charset="-128"/>
              <a:ea typeface="HGP明朝E" panose="02020900000000000000" pitchFamily="18" charset="-128"/>
            </a:endParaRPr>
          </a:p>
          <a:p>
            <a:pPr algn="l"/>
            <a:r>
              <a:rPr lang="ja-JP" altLang="en-US" sz="1401" dirty="0">
                <a:latin typeface="HGP明朝E" panose="02020900000000000000" pitchFamily="18" charset="-128"/>
                <a:ea typeface="HGP明朝E" panose="02020900000000000000" pitchFamily="18" charset="-128"/>
              </a:rPr>
              <a:t>　　　　　　　　　　　　　　　　　　　　　　　　　　　　　　　　介護老人保健施設葵の園・柳生</a:t>
            </a:r>
            <a:endParaRPr lang="en-US" altLang="ja-JP" sz="1401" dirty="0">
              <a:latin typeface="HGP明朝E" panose="02020900000000000000" pitchFamily="18" charset="-128"/>
              <a:ea typeface="HGP明朝E" panose="02020900000000000000" pitchFamily="18" charset="-128"/>
            </a:endParaRPr>
          </a:p>
          <a:p>
            <a:r>
              <a:rPr lang="ja-JP" altLang="en-US" sz="1401" dirty="0">
                <a:latin typeface="HGP明朝E" panose="02020900000000000000" pitchFamily="18" charset="-128"/>
                <a:ea typeface="HGP明朝E" panose="02020900000000000000" pitchFamily="18" charset="-128"/>
              </a:rPr>
              <a:t>　　　　　　　　　                               施設長　佐々木繁美</a:t>
            </a:r>
          </a:p>
        </p:txBody>
      </p:sp>
      <p:sp>
        <p:nvSpPr>
          <p:cNvPr id="4" name="字幕 2">
            <a:extLst>
              <a:ext uri="{FF2B5EF4-FFF2-40B4-BE49-F238E27FC236}">
                <a16:creationId xmlns:a16="http://schemas.microsoft.com/office/drawing/2014/main" id="{9F7094E7-4495-AE22-CAE9-7F5ABCBEECDA}"/>
              </a:ext>
            </a:extLst>
          </p:cNvPr>
          <p:cNvSpPr txBox="1">
            <a:spLocks/>
          </p:cNvSpPr>
          <p:nvPr/>
        </p:nvSpPr>
        <p:spPr>
          <a:xfrm>
            <a:off x="845818" y="1335346"/>
            <a:ext cx="5143500" cy="363621"/>
          </a:xfrm>
          <a:prstGeom prst="rect">
            <a:avLst/>
          </a:prstGeom>
        </p:spPr>
        <p:txBody>
          <a:bodyPr vert="horz" lIns="91440" tIns="45721" rIns="91440" bIns="45721"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801" b="1" dirty="0">
                <a:latin typeface="HG丸ｺﾞｼｯｸM-PRO" panose="020F0600000000000000" pitchFamily="50" charset="-128"/>
                <a:ea typeface="HG丸ｺﾞｼｯｸM-PRO" panose="020F0600000000000000" pitchFamily="50" charset="-128"/>
              </a:rPr>
              <a:t>葵の園・柳生 健康生活応援情報紙</a:t>
            </a:r>
          </a:p>
        </p:txBody>
      </p:sp>
      <p:sp>
        <p:nvSpPr>
          <p:cNvPr id="6" name="四角形: 角を丸くする 5">
            <a:extLst>
              <a:ext uri="{FF2B5EF4-FFF2-40B4-BE49-F238E27FC236}">
                <a16:creationId xmlns:a16="http://schemas.microsoft.com/office/drawing/2014/main" id="{B00B9517-026B-F270-CFBF-17FC11AAA6A9}"/>
              </a:ext>
            </a:extLst>
          </p:cNvPr>
          <p:cNvSpPr/>
          <p:nvPr/>
        </p:nvSpPr>
        <p:spPr>
          <a:xfrm>
            <a:off x="179871" y="2027965"/>
            <a:ext cx="6498258" cy="3989743"/>
          </a:xfrm>
          <a:prstGeom prst="roundRect">
            <a:avLst/>
          </a:prstGeom>
          <a:noFill/>
          <a:ln w="38100">
            <a:solidFill>
              <a:srgbClr val="89C01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01"/>
          </a:p>
        </p:txBody>
      </p:sp>
      <p:sp>
        <p:nvSpPr>
          <p:cNvPr id="9" name="字幕 2">
            <a:extLst>
              <a:ext uri="{FF2B5EF4-FFF2-40B4-BE49-F238E27FC236}">
                <a16:creationId xmlns:a16="http://schemas.microsoft.com/office/drawing/2014/main" id="{C7B76C5F-E3B5-18A1-3C6C-A2E2F60EA328}"/>
              </a:ext>
            </a:extLst>
          </p:cNvPr>
          <p:cNvSpPr txBox="1">
            <a:spLocks/>
          </p:cNvSpPr>
          <p:nvPr/>
        </p:nvSpPr>
        <p:spPr>
          <a:xfrm>
            <a:off x="845818" y="1653309"/>
            <a:ext cx="5143500" cy="363621"/>
          </a:xfrm>
          <a:prstGeom prst="rect">
            <a:avLst/>
          </a:prstGeom>
        </p:spPr>
        <p:txBody>
          <a:bodyPr vert="horz" lIns="91440" tIns="45721" rIns="91440" bIns="45721"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801" b="1" dirty="0">
                <a:latin typeface="HG丸ｺﾞｼｯｸM-PRO" panose="020F0600000000000000" pitchFamily="50" charset="-128"/>
                <a:ea typeface="HG丸ｺﾞｼｯｸM-PRO" panose="020F0600000000000000" pitchFamily="50" charset="-128"/>
              </a:rPr>
              <a:t>令和</a:t>
            </a:r>
            <a:r>
              <a:rPr lang="en-US" altLang="ja-JP" sz="1801" b="1" dirty="0">
                <a:latin typeface="HG丸ｺﾞｼｯｸM-PRO" panose="020F0600000000000000" pitchFamily="50" charset="-128"/>
                <a:ea typeface="HG丸ｺﾞｼｯｸM-PRO" panose="020F0600000000000000" pitchFamily="50" charset="-128"/>
              </a:rPr>
              <a:t>8</a:t>
            </a:r>
            <a:r>
              <a:rPr lang="ja-JP" altLang="en-US" sz="1801" b="1" dirty="0">
                <a:latin typeface="HG丸ｺﾞｼｯｸM-PRO" panose="020F0600000000000000" pitchFamily="50" charset="-128"/>
                <a:ea typeface="HG丸ｺﾞｼｯｸM-PRO" panose="020F0600000000000000" pitchFamily="50" charset="-128"/>
              </a:rPr>
              <a:t>年</a:t>
            </a:r>
            <a:r>
              <a:rPr lang="en-US" altLang="ja-JP" sz="1801" b="1" dirty="0">
                <a:latin typeface="HG丸ｺﾞｼｯｸM-PRO" panose="020F0600000000000000" pitchFamily="50" charset="-128"/>
                <a:ea typeface="HG丸ｺﾞｼｯｸM-PRO" panose="020F0600000000000000" pitchFamily="50" charset="-128"/>
              </a:rPr>
              <a:t>5</a:t>
            </a:r>
            <a:r>
              <a:rPr lang="ja-JP" altLang="en-US" sz="1801" b="1" dirty="0">
                <a:latin typeface="HG丸ｺﾞｼｯｸM-PRO" panose="020F0600000000000000" pitchFamily="50" charset="-128"/>
                <a:ea typeface="HG丸ｺﾞｼｯｸM-PRO" panose="020F0600000000000000" pitchFamily="50" charset="-128"/>
              </a:rPr>
              <a:t>月号</a:t>
            </a:r>
          </a:p>
        </p:txBody>
      </p:sp>
      <p:sp>
        <p:nvSpPr>
          <p:cNvPr id="7" name="字幕 2">
            <a:extLst>
              <a:ext uri="{FF2B5EF4-FFF2-40B4-BE49-F238E27FC236}">
                <a16:creationId xmlns:a16="http://schemas.microsoft.com/office/drawing/2014/main" id="{1188850B-8DE5-3DC3-4A7D-68F8482B60A7}"/>
              </a:ext>
            </a:extLst>
          </p:cNvPr>
          <p:cNvSpPr txBox="1">
            <a:spLocks/>
          </p:cNvSpPr>
          <p:nvPr/>
        </p:nvSpPr>
        <p:spPr>
          <a:xfrm>
            <a:off x="581175" y="5291226"/>
            <a:ext cx="3040991" cy="514146"/>
          </a:xfrm>
          <a:prstGeom prst="rect">
            <a:avLst/>
          </a:prstGeom>
        </p:spPr>
        <p:txBody>
          <a:bodyPr vert="horz" lIns="91440" tIns="45721" rIns="91440" bIns="45721"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t>〒 </a:t>
            </a:r>
            <a:r>
              <a:rPr lang="en-US" altLang="ja-JP" sz="1200" b="1" dirty="0"/>
              <a:t>981 – 1106 </a:t>
            </a:r>
            <a:r>
              <a:rPr lang="ja-JP" altLang="en-US" sz="1200" b="1" dirty="0"/>
              <a:t>仙台市太白区柳生字台</a:t>
            </a:r>
            <a:r>
              <a:rPr lang="en-US" altLang="ja-JP" sz="1200" b="1" dirty="0"/>
              <a:t>57-1</a:t>
            </a:r>
          </a:p>
          <a:p>
            <a:pPr algn="l"/>
            <a:r>
              <a:rPr lang="ja-JP" altLang="en-US" sz="1200" b="1" dirty="0"/>
              <a:t> </a:t>
            </a:r>
            <a:r>
              <a:rPr lang="en-US" altLang="ja-JP" sz="1200" b="1" dirty="0"/>
              <a:t>TEL : 022-381-8668</a:t>
            </a:r>
            <a:r>
              <a:rPr lang="ja-JP" altLang="en-US" sz="1200" b="1" dirty="0"/>
              <a:t>　</a:t>
            </a:r>
            <a:r>
              <a:rPr lang="en-US" altLang="ja-JP" sz="1200" b="1" dirty="0"/>
              <a:t>FAX :</a:t>
            </a:r>
            <a:r>
              <a:rPr lang="ja-JP" altLang="en-US" sz="1200" b="1" dirty="0"/>
              <a:t> </a:t>
            </a:r>
            <a:r>
              <a:rPr lang="en-US" altLang="ja-JP" sz="1200" b="1" dirty="0"/>
              <a:t>022-306-6355</a:t>
            </a:r>
            <a:endParaRPr lang="ja-JP" altLang="en-US" sz="1200" b="1" dirty="0"/>
          </a:p>
        </p:txBody>
      </p:sp>
      <p:sp>
        <p:nvSpPr>
          <p:cNvPr id="10" name="四角形: 角を丸くする 9">
            <a:extLst>
              <a:ext uri="{FF2B5EF4-FFF2-40B4-BE49-F238E27FC236}">
                <a16:creationId xmlns:a16="http://schemas.microsoft.com/office/drawing/2014/main" id="{7CBD53B7-A29B-550B-5AC3-6F07BD783838}"/>
              </a:ext>
            </a:extLst>
          </p:cNvPr>
          <p:cNvSpPr/>
          <p:nvPr/>
        </p:nvSpPr>
        <p:spPr>
          <a:xfrm>
            <a:off x="220177" y="7147422"/>
            <a:ext cx="6498258" cy="3344039"/>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pic>
        <p:nvPicPr>
          <p:cNvPr id="1026" name="Picture 2" descr="ブログ | 理学療法学科 | 学科・コース紹介 | 関西、大阪で医療とスポーツ専門学校なら履正社国際医療スポーツ専門学校">
            <a:extLst>
              <a:ext uri="{FF2B5EF4-FFF2-40B4-BE49-F238E27FC236}">
                <a16:creationId xmlns:a16="http://schemas.microsoft.com/office/drawing/2014/main" id="{D5C25227-713C-16F7-5889-AEDD84AB5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004" y="7332846"/>
            <a:ext cx="3958318" cy="31314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753F22FC-9A2C-D0AD-0FF8-EFBAED066FA9}"/>
              </a:ext>
            </a:extLst>
          </p:cNvPr>
          <p:cNvSpPr txBox="1"/>
          <p:nvPr/>
        </p:nvSpPr>
        <p:spPr>
          <a:xfrm>
            <a:off x="220177" y="6728151"/>
            <a:ext cx="3485473" cy="369460"/>
          </a:xfrm>
          <a:prstGeom prst="rect">
            <a:avLst/>
          </a:prstGeom>
          <a:noFill/>
        </p:spPr>
        <p:txBody>
          <a:bodyPr wrap="square">
            <a:spAutoFit/>
          </a:bodyPr>
          <a:lstStyle/>
          <a:p>
            <a:pPr algn="l"/>
            <a:r>
              <a:rPr lang="ja-JP" altLang="en-US" sz="1801" b="1" dirty="0">
                <a:latin typeface="メイリオ" panose="020B0604030504040204" pitchFamily="50" charset="-128"/>
                <a:ea typeface="メイリオ" panose="020B0604030504040204" pitchFamily="50" charset="-128"/>
              </a:rPr>
              <a:t>☆当施設 専門職のご紹介</a:t>
            </a:r>
            <a:endParaRPr lang="en-US" altLang="ja-JP" sz="1801"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DF2EC44-34B8-7F31-0E3A-ABC9027D0E4C}"/>
              </a:ext>
            </a:extLst>
          </p:cNvPr>
          <p:cNvSpPr txBox="1"/>
          <p:nvPr/>
        </p:nvSpPr>
        <p:spPr>
          <a:xfrm>
            <a:off x="2185155" y="8201450"/>
            <a:ext cx="407502" cy="107722"/>
          </a:xfrm>
          <a:prstGeom prst="rect">
            <a:avLst/>
          </a:prstGeom>
          <a:solidFill>
            <a:srgbClr val="CFEBFB"/>
          </a:solidFill>
          <a:ln>
            <a:solidFill>
              <a:schemeClr val="bg2">
                <a:lumMod val="90000"/>
              </a:schemeClr>
            </a:solidFill>
          </a:ln>
        </p:spPr>
        <p:txBody>
          <a:bodyPr wrap="square" tIns="0" bIns="0" rtlCol="0">
            <a:spAutoFit/>
          </a:bodyPr>
          <a:lstStyle/>
          <a:p>
            <a:pPr algn="ctr"/>
            <a:r>
              <a:rPr kumimoji="1" lang="ja-JP" altLang="en-US" sz="700" b="1" dirty="0">
                <a:latin typeface="メイリオ" panose="020B0604030504040204" pitchFamily="50" charset="-128"/>
                <a:ea typeface="メイリオ" panose="020B0604030504040204" pitchFamily="50" charset="-128"/>
              </a:rPr>
              <a:t>医師</a:t>
            </a:r>
          </a:p>
        </p:txBody>
      </p:sp>
      <p:sp>
        <p:nvSpPr>
          <p:cNvPr id="14" name="テキスト ボックス 13">
            <a:extLst>
              <a:ext uri="{FF2B5EF4-FFF2-40B4-BE49-F238E27FC236}">
                <a16:creationId xmlns:a16="http://schemas.microsoft.com/office/drawing/2014/main" id="{4BF656CE-70AD-34DC-A5E6-787BECEA6E1A}"/>
              </a:ext>
            </a:extLst>
          </p:cNvPr>
          <p:cNvSpPr txBox="1"/>
          <p:nvPr/>
        </p:nvSpPr>
        <p:spPr>
          <a:xfrm>
            <a:off x="3024841" y="8093729"/>
            <a:ext cx="490539" cy="107722"/>
          </a:xfrm>
          <a:prstGeom prst="rect">
            <a:avLst/>
          </a:prstGeom>
          <a:solidFill>
            <a:srgbClr val="FBEBF5"/>
          </a:solidFill>
          <a:ln>
            <a:solidFill>
              <a:schemeClr val="bg2">
                <a:lumMod val="90000"/>
              </a:schemeClr>
            </a:solidFill>
          </a:ln>
        </p:spPr>
        <p:txBody>
          <a:bodyPr wrap="square" tIns="0" bIns="0" rtlCol="0">
            <a:spAutoFit/>
          </a:bodyPr>
          <a:lstStyle/>
          <a:p>
            <a:pPr algn="ctr"/>
            <a:r>
              <a:rPr kumimoji="1" lang="ja-JP" altLang="en-US" sz="700" b="1" dirty="0">
                <a:latin typeface="メイリオ" panose="020B0604030504040204" pitchFamily="50" charset="-128"/>
                <a:ea typeface="メイリオ" panose="020B0604030504040204" pitchFamily="50" charset="-128"/>
              </a:rPr>
              <a:t>看護師</a:t>
            </a:r>
          </a:p>
        </p:txBody>
      </p:sp>
      <p:sp>
        <p:nvSpPr>
          <p:cNvPr id="15" name="テキスト ボックス 14">
            <a:extLst>
              <a:ext uri="{FF2B5EF4-FFF2-40B4-BE49-F238E27FC236}">
                <a16:creationId xmlns:a16="http://schemas.microsoft.com/office/drawing/2014/main" id="{142FDE20-589F-C3A3-FDA3-8D0546FE9F07}"/>
              </a:ext>
            </a:extLst>
          </p:cNvPr>
          <p:cNvSpPr txBox="1"/>
          <p:nvPr/>
        </p:nvSpPr>
        <p:spPr>
          <a:xfrm>
            <a:off x="3928664" y="8249534"/>
            <a:ext cx="508283" cy="215444"/>
          </a:xfrm>
          <a:prstGeom prst="rect">
            <a:avLst/>
          </a:prstGeom>
          <a:solidFill>
            <a:srgbClr val="E8F5DE"/>
          </a:solidFill>
          <a:ln>
            <a:solidFill>
              <a:schemeClr val="bg2">
                <a:lumMod val="90000"/>
              </a:schemeClr>
            </a:solidFill>
          </a:ln>
        </p:spPr>
        <p:txBody>
          <a:bodyPr wrap="square" tIns="0" bIns="0" rtlCol="0">
            <a:spAutoFit/>
          </a:bodyPr>
          <a:lstStyle/>
          <a:p>
            <a:pPr algn="ctr"/>
            <a:r>
              <a:rPr kumimoji="1" lang="ja-JP" altLang="en-US" sz="700" b="1" dirty="0">
                <a:latin typeface="メイリオ" panose="020B0604030504040204" pitchFamily="50" charset="-128"/>
                <a:ea typeface="メイリオ" panose="020B0604030504040204" pitchFamily="50" charset="-128"/>
              </a:rPr>
              <a:t>社会</a:t>
            </a:r>
            <a:endParaRPr kumimoji="1" lang="en-US" altLang="ja-JP" sz="700" b="1" dirty="0">
              <a:latin typeface="メイリオ" panose="020B0604030504040204" pitchFamily="50" charset="-128"/>
              <a:ea typeface="メイリオ" panose="020B0604030504040204" pitchFamily="50" charset="-128"/>
            </a:endParaRPr>
          </a:p>
          <a:p>
            <a:pPr algn="ctr"/>
            <a:r>
              <a:rPr kumimoji="1" lang="ja-JP" altLang="en-US" sz="700" b="1" dirty="0">
                <a:latin typeface="メイリオ" panose="020B0604030504040204" pitchFamily="50" charset="-128"/>
                <a:ea typeface="メイリオ" panose="020B0604030504040204" pitchFamily="50" charset="-128"/>
              </a:rPr>
              <a:t>福祉士</a:t>
            </a:r>
          </a:p>
        </p:txBody>
      </p:sp>
      <p:sp>
        <p:nvSpPr>
          <p:cNvPr id="16" name="テキスト ボックス 15">
            <a:extLst>
              <a:ext uri="{FF2B5EF4-FFF2-40B4-BE49-F238E27FC236}">
                <a16:creationId xmlns:a16="http://schemas.microsoft.com/office/drawing/2014/main" id="{591B2611-5FD4-FE68-5179-39CFCCB04DD6}"/>
              </a:ext>
            </a:extLst>
          </p:cNvPr>
          <p:cNvSpPr txBox="1"/>
          <p:nvPr/>
        </p:nvSpPr>
        <p:spPr>
          <a:xfrm>
            <a:off x="4436946" y="9034875"/>
            <a:ext cx="507183" cy="215444"/>
          </a:xfrm>
          <a:prstGeom prst="rect">
            <a:avLst/>
          </a:prstGeom>
          <a:solidFill>
            <a:srgbClr val="FBF5DA"/>
          </a:solidFill>
          <a:ln>
            <a:solidFill>
              <a:schemeClr val="bg2">
                <a:lumMod val="90000"/>
              </a:schemeClr>
            </a:solidFill>
          </a:ln>
        </p:spPr>
        <p:txBody>
          <a:bodyPr wrap="square" tIns="0" bIns="0" rtlCol="0">
            <a:spAutoFit/>
          </a:bodyPr>
          <a:lstStyle/>
          <a:p>
            <a:pPr algn="ctr"/>
            <a:r>
              <a:rPr kumimoji="1" lang="ja-JP" altLang="en-US" sz="700" b="1" dirty="0">
                <a:latin typeface="メイリオ" panose="020B0604030504040204" pitchFamily="50" charset="-128"/>
                <a:ea typeface="メイリオ" panose="020B0604030504040204" pitchFamily="50" charset="-128"/>
              </a:rPr>
              <a:t>介護</a:t>
            </a:r>
            <a:endParaRPr kumimoji="1" lang="en-US" altLang="ja-JP" sz="700" b="1" dirty="0">
              <a:latin typeface="メイリオ" panose="020B0604030504040204" pitchFamily="50" charset="-128"/>
              <a:ea typeface="メイリオ" panose="020B0604030504040204" pitchFamily="50" charset="-128"/>
            </a:endParaRPr>
          </a:p>
          <a:p>
            <a:pPr algn="ctr"/>
            <a:r>
              <a:rPr kumimoji="1" lang="ja-JP" altLang="en-US" sz="700" b="1" dirty="0">
                <a:latin typeface="メイリオ" panose="020B0604030504040204" pitchFamily="50" charset="-128"/>
                <a:ea typeface="メイリオ" panose="020B0604030504040204" pitchFamily="50" charset="-128"/>
              </a:rPr>
              <a:t>福祉士</a:t>
            </a:r>
          </a:p>
        </p:txBody>
      </p:sp>
      <p:sp>
        <p:nvSpPr>
          <p:cNvPr id="17" name="テキスト ボックス 16">
            <a:extLst>
              <a:ext uri="{FF2B5EF4-FFF2-40B4-BE49-F238E27FC236}">
                <a16:creationId xmlns:a16="http://schemas.microsoft.com/office/drawing/2014/main" id="{A01719D2-F290-D596-5498-2ECCC52B696C}"/>
              </a:ext>
            </a:extLst>
          </p:cNvPr>
          <p:cNvSpPr txBox="1"/>
          <p:nvPr/>
        </p:nvSpPr>
        <p:spPr>
          <a:xfrm>
            <a:off x="1533214" y="8873666"/>
            <a:ext cx="545010" cy="215444"/>
          </a:xfrm>
          <a:prstGeom prst="rect">
            <a:avLst/>
          </a:prstGeom>
          <a:solidFill>
            <a:srgbClr val="F9E1D3"/>
          </a:solidFill>
          <a:ln>
            <a:solidFill>
              <a:schemeClr val="bg2">
                <a:lumMod val="90000"/>
              </a:schemeClr>
            </a:solidFill>
          </a:ln>
        </p:spPr>
        <p:txBody>
          <a:bodyPr wrap="square" tIns="0" bIns="0" rtlCol="0">
            <a:spAutoFit/>
          </a:bodyPr>
          <a:lstStyle/>
          <a:p>
            <a:pPr algn="ctr"/>
            <a:r>
              <a:rPr kumimoji="1" lang="ja-JP" altLang="en-US" sz="700" b="1" dirty="0">
                <a:latin typeface="メイリオ" panose="020B0604030504040204" pitchFamily="50" charset="-128"/>
                <a:ea typeface="メイリオ" panose="020B0604030504040204" pitchFamily="50" charset="-128"/>
              </a:rPr>
              <a:t>管理</a:t>
            </a:r>
            <a:endParaRPr kumimoji="1" lang="en-US" altLang="ja-JP" sz="700" b="1" dirty="0">
              <a:latin typeface="メイリオ" panose="020B0604030504040204" pitchFamily="50" charset="-128"/>
              <a:ea typeface="メイリオ" panose="020B0604030504040204" pitchFamily="50" charset="-128"/>
            </a:endParaRPr>
          </a:p>
          <a:p>
            <a:pPr algn="ctr"/>
            <a:r>
              <a:rPr kumimoji="1" lang="ja-JP" altLang="en-US" sz="700" b="1" dirty="0">
                <a:latin typeface="メイリオ" panose="020B0604030504040204" pitchFamily="50" charset="-128"/>
                <a:ea typeface="メイリオ" panose="020B0604030504040204" pitchFamily="50" charset="-128"/>
              </a:rPr>
              <a:t>栄養士</a:t>
            </a:r>
          </a:p>
        </p:txBody>
      </p:sp>
      <p:sp>
        <p:nvSpPr>
          <p:cNvPr id="18" name="テキスト ボックス 17">
            <a:extLst>
              <a:ext uri="{FF2B5EF4-FFF2-40B4-BE49-F238E27FC236}">
                <a16:creationId xmlns:a16="http://schemas.microsoft.com/office/drawing/2014/main" id="{0EA860F1-BF15-61DD-FD83-5FCDDA6EAFAC}"/>
              </a:ext>
            </a:extLst>
          </p:cNvPr>
          <p:cNvSpPr txBox="1"/>
          <p:nvPr/>
        </p:nvSpPr>
        <p:spPr>
          <a:xfrm>
            <a:off x="1597989" y="9790853"/>
            <a:ext cx="545010" cy="184922"/>
          </a:xfrm>
          <a:prstGeom prst="rect">
            <a:avLst/>
          </a:prstGeom>
          <a:solidFill>
            <a:srgbClr val="DCF6EE"/>
          </a:solidFill>
          <a:ln>
            <a:solidFill>
              <a:schemeClr val="bg2">
                <a:lumMod val="90000"/>
              </a:schemeClr>
            </a:solidFill>
          </a:ln>
        </p:spPr>
        <p:txBody>
          <a:bodyPr wrap="square" tIns="0" bIns="0" rtlCol="0">
            <a:spAutoFit/>
          </a:bodyPr>
          <a:lstStyle/>
          <a:p>
            <a:pPr algn="ctr"/>
            <a:r>
              <a:rPr kumimoji="1" lang="ja-JP" altLang="en-US" sz="601" b="1" dirty="0">
                <a:latin typeface="メイリオ" panose="020B0604030504040204" pitchFamily="50" charset="-128"/>
                <a:ea typeface="メイリオ" panose="020B0604030504040204" pitchFamily="50" charset="-128"/>
              </a:rPr>
              <a:t>理学</a:t>
            </a:r>
            <a:endParaRPr kumimoji="1" lang="en-US" altLang="ja-JP" sz="601" b="1" dirty="0">
              <a:latin typeface="メイリオ" panose="020B0604030504040204" pitchFamily="50" charset="-128"/>
              <a:ea typeface="メイリオ" panose="020B0604030504040204" pitchFamily="50" charset="-128"/>
            </a:endParaRPr>
          </a:p>
          <a:p>
            <a:pPr algn="ctr"/>
            <a:r>
              <a:rPr kumimoji="1" lang="ja-JP" altLang="en-US" sz="601" b="1" dirty="0">
                <a:latin typeface="メイリオ" panose="020B0604030504040204" pitchFamily="50" charset="-128"/>
                <a:ea typeface="メイリオ" panose="020B0604030504040204" pitchFamily="50" charset="-128"/>
              </a:rPr>
              <a:t>療法士</a:t>
            </a:r>
          </a:p>
        </p:txBody>
      </p:sp>
      <p:sp>
        <p:nvSpPr>
          <p:cNvPr id="20" name="テキスト ボックス 19">
            <a:extLst>
              <a:ext uri="{FF2B5EF4-FFF2-40B4-BE49-F238E27FC236}">
                <a16:creationId xmlns:a16="http://schemas.microsoft.com/office/drawing/2014/main" id="{E21663D3-D265-DB16-3B4F-B470617C6083}"/>
              </a:ext>
            </a:extLst>
          </p:cNvPr>
          <p:cNvSpPr txBox="1"/>
          <p:nvPr/>
        </p:nvSpPr>
        <p:spPr>
          <a:xfrm>
            <a:off x="3270110" y="10199992"/>
            <a:ext cx="570706" cy="184922"/>
          </a:xfrm>
          <a:prstGeom prst="rect">
            <a:avLst/>
          </a:prstGeom>
          <a:solidFill>
            <a:srgbClr val="FFDDDF"/>
          </a:solidFill>
          <a:ln>
            <a:solidFill>
              <a:schemeClr val="bg2">
                <a:lumMod val="90000"/>
              </a:schemeClr>
            </a:solidFill>
          </a:ln>
        </p:spPr>
        <p:txBody>
          <a:bodyPr wrap="square" tIns="0" bIns="0" rtlCol="0">
            <a:spAutoFit/>
          </a:bodyPr>
          <a:lstStyle/>
          <a:p>
            <a:pPr algn="ctr"/>
            <a:r>
              <a:rPr kumimoji="1" lang="ja-JP" altLang="en-US" sz="601" b="1" dirty="0">
                <a:latin typeface="メイリオ" panose="020B0604030504040204" pitchFamily="50" charset="-128"/>
                <a:ea typeface="メイリオ" panose="020B0604030504040204" pitchFamily="50" charset="-128"/>
              </a:rPr>
              <a:t>言語</a:t>
            </a:r>
            <a:endParaRPr kumimoji="1" lang="en-US" altLang="ja-JP" sz="601" b="1" dirty="0">
              <a:latin typeface="メイリオ" panose="020B0604030504040204" pitchFamily="50" charset="-128"/>
              <a:ea typeface="メイリオ" panose="020B0604030504040204" pitchFamily="50" charset="-128"/>
            </a:endParaRPr>
          </a:p>
          <a:p>
            <a:pPr algn="ctr"/>
            <a:r>
              <a:rPr kumimoji="1" lang="ja-JP" altLang="en-US" sz="601" b="1" dirty="0">
                <a:latin typeface="メイリオ" panose="020B0604030504040204" pitchFamily="50" charset="-128"/>
                <a:ea typeface="メイリオ" panose="020B0604030504040204" pitchFamily="50" charset="-128"/>
              </a:rPr>
              <a:t>聴覚士</a:t>
            </a:r>
          </a:p>
        </p:txBody>
      </p:sp>
      <p:sp>
        <p:nvSpPr>
          <p:cNvPr id="21" name="テキスト ボックス 20">
            <a:extLst>
              <a:ext uri="{FF2B5EF4-FFF2-40B4-BE49-F238E27FC236}">
                <a16:creationId xmlns:a16="http://schemas.microsoft.com/office/drawing/2014/main" id="{A7A184F3-382A-525A-4E13-37623CB8253B}"/>
              </a:ext>
            </a:extLst>
          </p:cNvPr>
          <p:cNvSpPr txBox="1"/>
          <p:nvPr/>
        </p:nvSpPr>
        <p:spPr>
          <a:xfrm>
            <a:off x="2418369" y="10199992"/>
            <a:ext cx="520747" cy="184922"/>
          </a:xfrm>
          <a:prstGeom prst="rect">
            <a:avLst/>
          </a:prstGeom>
          <a:solidFill>
            <a:srgbClr val="F1E5F9"/>
          </a:solidFill>
          <a:ln>
            <a:solidFill>
              <a:schemeClr val="bg2">
                <a:lumMod val="90000"/>
              </a:schemeClr>
            </a:solidFill>
          </a:ln>
        </p:spPr>
        <p:txBody>
          <a:bodyPr wrap="square" tIns="0" bIns="0" rtlCol="0">
            <a:spAutoFit/>
          </a:bodyPr>
          <a:lstStyle/>
          <a:p>
            <a:pPr algn="ctr"/>
            <a:r>
              <a:rPr kumimoji="1" lang="ja-JP" altLang="en-US" sz="601" b="1" dirty="0">
                <a:latin typeface="メイリオ" panose="020B0604030504040204" pitchFamily="50" charset="-128"/>
                <a:ea typeface="メイリオ" panose="020B0604030504040204" pitchFamily="50" charset="-128"/>
              </a:rPr>
              <a:t>作業</a:t>
            </a:r>
            <a:endParaRPr kumimoji="1" lang="en-US" altLang="ja-JP" sz="601" b="1" dirty="0">
              <a:latin typeface="メイリオ" panose="020B0604030504040204" pitchFamily="50" charset="-128"/>
              <a:ea typeface="メイリオ" panose="020B0604030504040204" pitchFamily="50" charset="-128"/>
            </a:endParaRPr>
          </a:p>
          <a:p>
            <a:pPr algn="ctr"/>
            <a:r>
              <a:rPr kumimoji="1" lang="ja-JP" altLang="en-US" sz="601" b="1" dirty="0">
                <a:latin typeface="メイリオ" panose="020B0604030504040204" pitchFamily="50" charset="-128"/>
                <a:ea typeface="メイリオ" panose="020B0604030504040204" pitchFamily="50" charset="-128"/>
              </a:rPr>
              <a:t>療法士</a:t>
            </a:r>
          </a:p>
        </p:txBody>
      </p:sp>
      <p:sp>
        <p:nvSpPr>
          <p:cNvPr id="22" name="テキスト ボックス 21">
            <a:extLst>
              <a:ext uri="{FF2B5EF4-FFF2-40B4-BE49-F238E27FC236}">
                <a16:creationId xmlns:a16="http://schemas.microsoft.com/office/drawing/2014/main" id="{DBE5E022-50D6-5C65-E49C-8215653F4556}"/>
              </a:ext>
            </a:extLst>
          </p:cNvPr>
          <p:cNvSpPr txBox="1"/>
          <p:nvPr/>
        </p:nvSpPr>
        <p:spPr>
          <a:xfrm>
            <a:off x="4119832" y="9883186"/>
            <a:ext cx="595697" cy="184922"/>
          </a:xfrm>
          <a:prstGeom prst="rect">
            <a:avLst/>
          </a:prstGeom>
          <a:solidFill>
            <a:srgbClr val="D9E6FA"/>
          </a:solidFill>
          <a:ln>
            <a:solidFill>
              <a:schemeClr val="bg2">
                <a:lumMod val="90000"/>
              </a:schemeClr>
            </a:solidFill>
          </a:ln>
        </p:spPr>
        <p:txBody>
          <a:bodyPr wrap="square" tIns="0" bIns="0" rtlCol="0">
            <a:spAutoFit/>
          </a:bodyPr>
          <a:lstStyle/>
          <a:p>
            <a:pPr algn="ctr"/>
            <a:r>
              <a:rPr kumimoji="1" lang="ja-JP" altLang="en-US" sz="601" b="1" dirty="0">
                <a:latin typeface="メイリオ" panose="020B0604030504040204" pitchFamily="50" charset="-128"/>
                <a:ea typeface="メイリオ" panose="020B0604030504040204" pitchFamily="50" charset="-128"/>
              </a:rPr>
              <a:t>ケア</a:t>
            </a:r>
            <a:endParaRPr kumimoji="1" lang="en-US" altLang="ja-JP" sz="601" b="1" dirty="0">
              <a:latin typeface="メイリオ" panose="020B0604030504040204" pitchFamily="50" charset="-128"/>
              <a:ea typeface="メイリオ" panose="020B0604030504040204" pitchFamily="50" charset="-128"/>
            </a:endParaRPr>
          </a:p>
          <a:p>
            <a:pPr algn="ctr"/>
            <a:r>
              <a:rPr kumimoji="1" lang="ja-JP" altLang="en-US" sz="601" b="1" dirty="0">
                <a:latin typeface="メイリオ" panose="020B0604030504040204" pitchFamily="50" charset="-128"/>
                <a:ea typeface="メイリオ" panose="020B0604030504040204" pitchFamily="50" charset="-128"/>
              </a:rPr>
              <a:t>マネジャー</a:t>
            </a:r>
            <a:endParaRPr kumimoji="1" lang="en-US" altLang="ja-JP" sz="601" b="1" dirty="0">
              <a:latin typeface="メイリオ" panose="020B0604030504040204" pitchFamily="50" charset="-128"/>
              <a:ea typeface="メイリオ" panose="020B0604030504040204" pitchFamily="50" charset="-128"/>
            </a:endParaRPr>
          </a:p>
        </p:txBody>
      </p:sp>
      <p:pic>
        <p:nvPicPr>
          <p:cNvPr id="1028" name="Picture 4" descr="保健師のイラスト（男性） | かわいいフリー素材集 いらすとや さん">
            <a:extLst>
              <a:ext uri="{FF2B5EF4-FFF2-40B4-BE49-F238E27FC236}">
                <a16:creationId xmlns:a16="http://schemas.microsoft.com/office/drawing/2014/main" id="{0E927608-DB11-0662-BAAB-2A597C75190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178" r="22024" b="50000"/>
          <a:stretch/>
        </p:blipFill>
        <p:spPr bwMode="auto">
          <a:xfrm>
            <a:off x="3958128" y="7608309"/>
            <a:ext cx="407502" cy="631903"/>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BEA5E6AC-A24A-3658-17F1-EFCE3A75C92C}"/>
              </a:ext>
            </a:extLst>
          </p:cNvPr>
          <p:cNvSpPr/>
          <p:nvPr/>
        </p:nvSpPr>
        <p:spPr>
          <a:xfrm>
            <a:off x="3810655" y="7879611"/>
            <a:ext cx="147472" cy="344574"/>
          </a:xfrm>
          <a:prstGeom prst="rect">
            <a:avLst/>
          </a:prstGeom>
          <a:solidFill>
            <a:srgbClr val="D2EE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29" name="テキスト ボックス 28">
            <a:extLst>
              <a:ext uri="{FF2B5EF4-FFF2-40B4-BE49-F238E27FC236}">
                <a16:creationId xmlns:a16="http://schemas.microsoft.com/office/drawing/2014/main" id="{58E9E027-6338-85E5-9FDC-40C0B5A7BC0D}"/>
              </a:ext>
            </a:extLst>
          </p:cNvPr>
          <p:cNvSpPr txBox="1"/>
          <p:nvPr/>
        </p:nvSpPr>
        <p:spPr>
          <a:xfrm>
            <a:off x="2984757" y="9315704"/>
            <a:ext cx="570706" cy="184922"/>
          </a:xfrm>
          <a:prstGeom prst="rect">
            <a:avLst/>
          </a:prstGeom>
          <a:solidFill>
            <a:srgbClr val="FEEAEA"/>
          </a:solidFill>
          <a:ln>
            <a:solidFill>
              <a:schemeClr val="bg2">
                <a:lumMod val="90000"/>
              </a:schemeClr>
            </a:solidFill>
          </a:ln>
        </p:spPr>
        <p:txBody>
          <a:bodyPr wrap="square" tIns="0" bIns="0" rtlCol="0">
            <a:spAutoFit/>
          </a:bodyPr>
          <a:lstStyle/>
          <a:p>
            <a:pPr algn="ctr"/>
            <a:r>
              <a:rPr kumimoji="1" lang="ja-JP" altLang="en-US" sz="601" b="1" dirty="0">
                <a:latin typeface="メイリオ" panose="020B0604030504040204" pitchFamily="50" charset="-128"/>
                <a:ea typeface="メイリオ" panose="020B0604030504040204" pitchFamily="50" charset="-128"/>
              </a:rPr>
              <a:t>利用者様</a:t>
            </a:r>
            <a:endParaRPr kumimoji="1" lang="en-US" altLang="ja-JP" sz="601" b="1" dirty="0">
              <a:latin typeface="メイリオ" panose="020B0604030504040204" pitchFamily="50" charset="-128"/>
              <a:ea typeface="メイリオ" panose="020B0604030504040204" pitchFamily="50" charset="-128"/>
            </a:endParaRPr>
          </a:p>
          <a:p>
            <a:pPr algn="ctr"/>
            <a:r>
              <a:rPr kumimoji="1" lang="ja-JP" altLang="en-US" sz="601" b="1" dirty="0">
                <a:latin typeface="メイリオ" panose="020B0604030504040204" pitchFamily="50" charset="-128"/>
                <a:ea typeface="メイリオ" panose="020B0604030504040204" pitchFamily="50" charset="-128"/>
              </a:rPr>
              <a:t>家族様</a:t>
            </a:r>
          </a:p>
        </p:txBody>
      </p:sp>
      <p:sp>
        <p:nvSpPr>
          <p:cNvPr id="31" name="テキスト ボックス 30">
            <a:extLst>
              <a:ext uri="{FF2B5EF4-FFF2-40B4-BE49-F238E27FC236}">
                <a16:creationId xmlns:a16="http://schemas.microsoft.com/office/drawing/2014/main" id="{19C0AB6D-E27C-EAED-112E-5BE5C1BEF439}"/>
              </a:ext>
            </a:extLst>
          </p:cNvPr>
          <p:cNvSpPr txBox="1"/>
          <p:nvPr/>
        </p:nvSpPr>
        <p:spPr>
          <a:xfrm>
            <a:off x="581175" y="7693387"/>
            <a:ext cx="1881919" cy="254044"/>
          </a:xfrm>
          <a:prstGeom prst="rect">
            <a:avLst/>
          </a:prstGeom>
          <a:noFill/>
        </p:spPr>
        <p:txBody>
          <a:bodyPr wrap="square">
            <a:spAutoFit/>
          </a:bodyPr>
          <a:lstStyle/>
          <a:p>
            <a:r>
              <a:rPr lang="ja-JP" altLang="en-US" sz="1051" b="1" dirty="0"/>
              <a:t>　医療および保健指導</a:t>
            </a:r>
            <a:endParaRPr lang="ja-JP" altLang="en-US" sz="1051" dirty="0"/>
          </a:p>
        </p:txBody>
      </p:sp>
      <p:sp>
        <p:nvSpPr>
          <p:cNvPr id="32" name="テキスト ボックス 31">
            <a:extLst>
              <a:ext uri="{FF2B5EF4-FFF2-40B4-BE49-F238E27FC236}">
                <a16:creationId xmlns:a16="http://schemas.microsoft.com/office/drawing/2014/main" id="{68960134-98F1-676D-9D70-1A7D1D65FF0D}"/>
              </a:ext>
            </a:extLst>
          </p:cNvPr>
          <p:cNvSpPr txBox="1"/>
          <p:nvPr/>
        </p:nvSpPr>
        <p:spPr>
          <a:xfrm>
            <a:off x="-11425" y="8485938"/>
            <a:ext cx="1881919" cy="254044"/>
          </a:xfrm>
          <a:prstGeom prst="rect">
            <a:avLst/>
          </a:prstGeom>
          <a:noFill/>
        </p:spPr>
        <p:txBody>
          <a:bodyPr wrap="square">
            <a:spAutoFit/>
          </a:bodyPr>
          <a:lstStyle/>
          <a:p>
            <a:r>
              <a:rPr lang="ja-JP" altLang="en-US" sz="1051" b="1" dirty="0"/>
              <a:t>　栄養管理、栄養指導</a:t>
            </a:r>
            <a:endParaRPr lang="ja-JP" altLang="en-US" sz="1051" dirty="0"/>
          </a:p>
        </p:txBody>
      </p:sp>
      <p:sp>
        <p:nvSpPr>
          <p:cNvPr id="33" name="テキスト ボックス 32">
            <a:extLst>
              <a:ext uri="{FF2B5EF4-FFF2-40B4-BE49-F238E27FC236}">
                <a16:creationId xmlns:a16="http://schemas.microsoft.com/office/drawing/2014/main" id="{EEE39F2F-90AF-016D-B417-2130C0C055CA}"/>
              </a:ext>
            </a:extLst>
          </p:cNvPr>
          <p:cNvSpPr txBox="1"/>
          <p:nvPr/>
        </p:nvSpPr>
        <p:spPr>
          <a:xfrm>
            <a:off x="2436305" y="7192408"/>
            <a:ext cx="1881919" cy="254044"/>
          </a:xfrm>
          <a:prstGeom prst="rect">
            <a:avLst/>
          </a:prstGeom>
          <a:noFill/>
        </p:spPr>
        <p:txBody>
          <a:bodyPr wrap="square">
            <a:spAutoFit/>
          </a:bodyPr>
          <a:lstStyle/>
          <a:p>
            <a:r>
              <a:rPr lang="ja-JP" altLang="en-US" sz="1051" b="1" dirty="0"/>
              <a:t>　医師の医療補助、看護</a:t>
            </a:r>
            <a:endParaRPr lang="ja-JP" altLang="en-US" sz="1051" dirty="0"/>
          </a:p>
        </p:txBody>
      </p:sp>
      <p:sp>
        <p:nvSpPr>
          <p:cNvPr id="34" name="テキスト ボックス 33">
            <a:extLst>
              <a:ext uri="{FF2B5EF4-FFF2-40B4-BE49-F238E27FC236}">
                <a16:creationId xmlns:a16="http://schemas.microsoft.com/office/drawing/2014/main" id="{1F9B346C-0EDD-E2FE-759C-A678D3D837F4}"/>
              </a:ext>
            </a:extLst>
          </p:cNvPr>
          <p:cNvSpPr txBox="1"/>
          <p:nvPr/>
        </p:nvSpPr>
        <p:spPr>
          <a:xfrm>
            <a:off x="4357996" y="7693388"/>
            <a:ext cx="2228795" cy="254044"/>
          </a:xfrm>
          <a:prstGeom prst="rect">
            <a:avLst/>
          </a:prstGeom>
          <a:noFill/>
        </p:spPr>
        <p:txBody>
          <a:bodyPr wrap="square">
            <a:spAutoFit/>
          </a:bodyPr>
          <a:lstStyle/>
          <a:p>
            <a:r>
              <a:rPr lang="ja-JP" altLang="en-US" sz="1051" b="1" dirty="0"/>
              <a:t>　福祉面の相談支援、アドバイス</a:t>
            </a:r>
            <a:endParaRPr lang="ja-JP" altLang="en-US" sz="1051" dirty="0"/>
          </a:p>
        </p:txBody>
      </p:sp>
      <p:sp>
        <p:nvSpPr>
          <p:cNvPr id="35" name="テキスト ボックス 34">
            <a:extLst>
              <a:ext uri="{FF2B5EF4-FFF2-40B4-BE49-F238E27FC236}">
                <a16:creationId xmlns:a16="http://schemas.microsoft.com/office/drawing/2014/main" id="{878DC973-EA4A-C2BD-2DFB-23E7A9FDC213}"/>
              </a:ext>
            </a:extLst>
          </p:cNvPr>
          <p:cNvSpPr txBox="1"/>
          <p:nvPr/>
        </p:nvSpPr>
        <p:spPr>
          <a:xfrm>
            <a:off x="5044111" y="8468769"/>
            <a:ext cx="2228795" cy="254044"/>
          </a:xfrm>
          <a:prstGeom prst="rect">
            <a:avLst/>
          </a:prstGeom>
          <a:noFill/>
        </p:spPr>
        <p:txBody>
          <a:bodyPr wrap="square">
            <a:spAutoFit/>
          </a:bodyPr>
          <a:lstStyle/>
          <a:p>
            <a:r>
              <a:rPr lang="ja-JP" altLang="en-US" sz="1051" b="1" dirty="0"/>
              <a:t>　介護を通し生活支援</a:t>
            </a:r>
            <a:endParaRPr lang="ja-JP" altLang="en-US" sz="1051" dirty="0"/>
          </a:p>
        </p:txBody>
      </p:sp>
      <p:sp>
        <p:nvSpPr>
          <p:cNvPr id="36" name="テキスト ボックス 35">
            <a:extLst>
              <a:ext uri="{FF2B5EF4-FFF2-40B4-BE49-F238E27FC236}">
                <a16:creationId xmlns:a16="http://schemas.microsoft.com/office/drawing/2014/main" id="{E81352E5-B67A-1535-2EA2-9A45DA39ACA3}"/>
              </a:ext>
            </a:extLst>
          </p:cNvPr>
          <p:cNvSpPr txBox="1"/>
          <p:nvPr/>
        </p:nvSpPr>
        <p:spPr>
          <a:xfrm>
            <a:off x="4714279" y="9411820"/>
            <a:ext cx="2228795" cy="254044"/>
          </a:xfrm>
          <a:prstGeom prst="rect">
            <a:avLst/>
          </a:prstGeom>
          <a:noFill/>
        </p:spPr>
        <p:txBody>
          <a:bodyPr wrap="square">
            <a:spAutoFit/>
          </a:bodyPr>
          <a:lstStyle/>
          <a:p>
            <a:r>
              <a:rPr lang="ja-JP" altLang="en-US" sz="1051" b="1" dirty="0"/>
              <a:t>　介護サービス計画の立案</a:t>
            </a:r>
            <a:endParaRPr lang="ja-JP" altLang="en-US" sz="1051" dirty="0"/>
          </a:p>
        </p:txBody>
      </p:sp>
      <p:sp>
        <p:nvSpPr>
          <p:cNvPr id="37" name="テキスト ボックス 36">
            <a:extLst>
              <a:ext uri="{FF2B5EF4-FFF2-40B4-BE49-F238E27FC236}">
                <a16:creationId xmlns:a16="http://schemas.microsoft.com/office/drawing/2014/main" id="{4CEDCF63-76C0-1E11-C0EF-1B12F7141A3A}"/>
              </a:ext>
            </a:extLst>
          </p:cNvPr>
          <p:cNvSpPr txBox="1"/>
          <p:nvPr/>
        </p:nvSpPr>
        <p:spPr>
          <a:xfrm>
            <a:off x="3796311" y="10165368"/>
            <a:ext cx="2495600" cy="254044"/>
          </a:xfrm>
          <a:prstGeom prst="rect">
            <a:avLst/>
          </a:prstGeom>
          <a:noFill/>
        </p:spPr>
        <p:txBody>
          <a:bodyPr wrap="square">
            <a:spAutoFit/>
          </a:bodyPr>
          <a:lstStyle/>
          <a:p>
            <a:r>
              <a:rPr lang="ja-JP" altLang="en-US" sz="1051" b="1" dirty="0"/>
              <a:t>　食べる、飲む、話すのリハ専門職</a:t>
            </a:r>
            <a:endParaRPr lang="ja-JP" altLang="en-US" sz="1051" dirty="0"/>
          </a:p>
        </p:txBody>
      </p:sp>
      <p:sp>
        <p:nvSpPr>
          <p:cNvPr id="38" name="テキスト ボックス 37">
            <a:extLst>
              <a:ext uri="{FF2B5EF4-FFF2-40B4-BE49-F238E27FC236}">
                <a16:creationId xmlns:a16="http://schemas.microsoft.com/office/drawing/2014/main" id="{B11171A5-A9CD-39B2-E332-0F290C3DE354}"/>
              </a:ext>
            </a:extLst>
          </p:cNvPr>
          <p:cNvSpPr txBox="1"/>
          <p:nvPr/>
        </p:nvSpPr>
        <p:spPr>
          <a:xfrm>
            <a:off x="23426" y="9411820"/>
            <a:ext cx="2495600" cy="254044"/>
          </a:xfrm>
          <a:prstGeom prst="rect">
            <a:avLst/>
          </a:prstGeom>
          <a:noFill/>
        </p:spPr>
        <p:txBody>
          <a:bodyPr wrap="square">
            <a:spAutoFit/>
          </a:bodyPr>
          <a:lstStyle/>
          <a:p>
            <a:r>
              <a:rPr lang="ja-JP" altLang="en-US" sz="1051" b="1" dirty="0"/>
              <a:t>　歩行のリハ専門職</a:t>
            </a:r>
            <a:endParaRPr lang="en-US" altLang="ja-JP" sz="1051" b="1" dirty="0"/>
          </a:p>
        </p:txBody>
      </p:sp>
      <p:sp>
        <p:nvSpPr>
          <p:cNvPr id="39" name="テキスト ボックス 38">
            <a:extLst>
              <a:ext uri="{FF2B5EF4-FFF2-40B4-BE49-F238E27FC236}">
                <a16:creationId xmlns:a16="http://schemas.microsoft.com/office/drawing/2014/main" id="{B012CA2E-91D4-EF21-951F-90FB7AA6C6AE}"/>
              </a:ext>
            </a:extLst>
          </p:cNvPr>
          <p:cNvSpPr txBox="1"/>
          <p:nvPr/>
        </p:nvSpPr>
        <p:spPr>
          <a:xfrm>
            <a:off x="34057" y="10165368"/>
            <a:ext cx="2495600" cy="254044"/>
          </a:xfrm>
          <a:prstGeom prst="rect">
            <a:avLst/>
          </a:prstGeom>
          <a:noFill/>
        </p:spPr>
        <p:txBody>
          <a:bodyPr wrap="square">
            <a:spAutoFit/>
          </a:bodyPr>
          <a:lstStyle/>
          <a:p>
            <a:r>
              <a:rPr lang="ja-JP" altLang="en-US" sz="1051" b="1" dirty="0"/>
              <a:t>　　幸せに生活するためのリハ専門職</a:t>
            </a:r>
            <a:endParaRPr lang="ja-JP" altLang="en-US" sz="1051" dirty="0"/>
          </a:p>
        </p:txBody>
      </p:sp>
      <p:pic>
        <p:nvPicPr>
          <p:cNvPr id="11" name="図 10">
            <a:extLst>
              <a:ext uri="{FF2B5EF4-FFF2-40B4-BE49-F238E27FC236}">
                <a16:creationId xmlns:a16="http://schemas.microsoft.com/office/drawing/2014/main" id="{2CF1C1CD-62BF-AF3B-E76C-340E40A27634}"/>
              </a:ext>
            </a:extLst>
          </p:cNvPr>
          <p:cNvPicPr>
            <a:picLocks noChangeAspect="1"/>
          </p:cNvPicPr>
          <p:nvPr/>
        </p:nvPicPr>
        <p:blipFill>
          <a:blip r:embed="rId7"/>
          <a:stretch>
            <a:fillRect/>
          </a:stretch>
        </p:blipFill>
        <p:spPr>
          <a:xfrm>
            <a:off x="5842551" y="10828079"/>
            <a:ext cx="724167" cy="728190"/>
          </a:xfrm>
          <a:prstGeom prst="rect">
            <a:avLst/>
          </a:prstGeom>
        </p:spPr>
      </p:pic>
      <p:sp>
        <p:nvSpPr>
          <p:cNvPr id="24" name="テキスト ボックス 23">
            <a:extLst>
              <a:ext uri="{FF2B5EF4-FFF2-40B4-BE49-F238E27FC236}">
                <a16:creationId xmlns:a16="http://schemas.microsoft.com/office/drawing/2014/main" id="{02471F7A-C549-3034-74ED-C2C60C401F02}"/>
              </a:ext>
            </a:extLst>
          </p:cNvPr>
          <p:cNvSpPr txBox="1"/>
          <p:nvPr/>
        </p:nvSpPr>
        <p:spPr>
          <a:xfrm>
            <a:off x="4003674" y="10945177"/>
            <a:ext cx="1793121" cy="738664"/>
          </a:xfrm>
          <a:prstGeom prst="rect">
            <a:avLst/>
          </a:prstGeom>
          <a:noFill/>
        </p:spPr>
        <p:txBody>
          <a:bodyPr wrap="square">
            <a:spAutoFit/>
          </a:bodyPr>
          <a:lstStyle/>
          <a:p>
            <a:pPr algn="ctr"/>
            <a:r>
              <a:rPr lang="ja-JP" altLang="en-US" sz="1400" b="1" dirty="0">
                <a:solidFill>
                  <a:schemeClr val="bg1"/>
                </a:solidFill>
              </a:rPr>
              <a:t>　　葵の園・柳生</a:t>
            </a:r>
            <a:endParaRPr lang="en-US" altLang="ja-JP" sz="1400" b="1" dirty="0">
              <a:solidFill>
                <a:schemeClr val="bg1"/>
              </a:solidFill>
            </a:endParaRPr>
          </a:p>
          <a:p>
            <a:pPr algn="ctr"/>
            <a:r>
              <a:rPr lang="ja-JP" altLang="en-US" sz="1400" b="1" dirty="0">
                <a:solidFill>
                  <a:schemeClr val="bg1"/>
                </a:solidFill>
              </a:rPr>
              <a:t>　　ホームページ</a:t>
            </a:r>
            <a:endParaRPr lang="en-US" altLang="ja-JP" sz="1400" b="1" dirty="0">
              <a:solidFill>
                <a:schemeClr val="bg1"/>
              </a:solidFill>
            </a:endParaRPr>
          </a:p>
          <a:p>
            <a:endParaRPr lang="ja-JP" altLang="en-US" sz="1400" b="1" dirty="0"/>
          </a:p>
        </p:txBody>
      </p:sp>
    </p:spTree>
    <p:extLst>
      <p:ext uri="{BB962C8B-B14F-4D97-AF65-F5344CB8AC3E}">
        <p14:creationId xmlns:p14="http://schemas.microsoft.com/office/powerpoint/2010/main" val="346885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9E73B985-8557-4125-B8CF-C40344681E91}"/>
              </a:ext>
            </a:extLst>
          </p:cNvPr>
          <p:cNvCxnSpPr>
            <a:cxnSpLocks/>
          </p:cNvCxnSpPr>
          <p:nvPr/>
        </p:nvCxnSpPr>
        <p:spPr>
          <a:xfrm>
            <a:off x="1358901" y="522194"/>
            <a:ext cx="4445001" cy="0"/>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
        <p:nvSpPr>
          <p:cNvPr id="2" name="タイトル 1">
            <a:extLst>
              <a:ext uri="{FF2B5EF4-FFF2-40B4-BE49-F238E27FC236}">
                <a16:creationId xmlns:a16="http://schemas.microsoft.com/office/drawing/2014/main" id="{2EBDF9C2-62AE-93A1-7C8A-AE9E969AE2B1}"/>
              </a:ext>
            </a:extLst>
          </p:cNvPr>
          <p:cNvSpPr>
            <a:spLocks noGrp="1"/>
          </p:cNvSpPr>
          <p:nvPr>
            <p:ph type="ctrTitle"/>
          </p:nvPr>
        </p:nvSpPr>
        <p:spPr>
          <a:xfrm>
            <a:off x="1" y="30603"/>
            <a:ext cx="6858000" cy="627796"/>
          </a:xfrm>
        </p:spPr>
        <p:txBody>
          <a:bodyPr>
            <a:normAutofit fontScale="90000"/>
          </a:bodyPr>
          <a:lstStyle/>
          <a:p>
            <a:r>
              <a:rPr lang="en-US" altLang="ja-JP" sz="2000" b="1" dirty="0">
                <a:latin typeface="UD デジタル 教科書体 NK" panose="02020400000000000000" pitchFamily="18" charset="-128"/>
                <a:ea typeface="UD デジタル 教科書体 NK" panose="02020400000000000000" pitchFamily="18" charset="-128"/>
              </a:rPr>
              <a:t>30</a:t>
            </a:r>
            <a:r>
              <a:rPr lang="ja-JP" altLang="en-US" sz="2000" b="1" dirty="0">
                <a:latin typeface="UD デジタル 教科書体 NK" panose="02020400000000000000" pitchFamily="18" charset="-128"/>
                <a:ea typeface="UD デジタル 教科書体 NK" panose="02020400000000000000" pitchFamily="18" charset="-128"/>
              </a:rPr>
              <a:t>代以上の</a:t>
            </a:r>
            <a:r>
              <a:rPr lang="en-US" altLang="ja-JP" sz="2000" b="1" dirty="0">
                <a:latin typeface="UD デジタル 教科書体 NK" panose="02020400000000000000" pitchFamily="18" charset="-128"/>
                <a:ea typeface="UD デジタル 教科書体 NK" panose="02020400000000000000" pitchFamily="18" charset="-128"/>
              </a:rPr>
              <a:t>7</a:t>
            </a:r>
            <a:r>
              <a:rPr lang="ja-JP" altLang="en-US" sz="2000" b="1" dirty="0">
                <a:latin typeface="UD デジタル 教科書体 NK" panose="02020400000000000000" pitchFamily="18" charset="-128"/>
                <a:ea typeface="UD デジタル 教科書体 NK" panose="02020400000000000000" pitchFamily="18" charset="-128"/>
              </a:rPr>
              <a:t>割に問題あり？</a:t>
            </a:r>
            <a:br>
              <a:rPr lang="en-US" altLang="ja-JP" sz="2000" b="1" dirty="0">
                <a:latin typeface="UD デジタル 教科書体 NK" panose="02020400000000000000" pitchFamily="18" charset="-128"/>
                <a:ea typeface="UD デジタル 教科書体 NK" panose="02020400000000000000" pitchFamily="18" charset="-128"/>
              </a:rPr>
            </a:br>
            <a:r>
              <a:rPr lang="ja-JP" altLang="en-US" sz="2400" dirty="0">
                <a:latin typeface="UD デジタル 教科書体 NK" panose="02020400000000000000" pitchFamily="18" charset="-128"/>
                <a:ea typeface="UD デジタル 教科書体 NK" panose="02020400000000000000" pitchFamily="18" charset="-128"/>
              </a:rPr>
              <a:t>　　</a:t>
            </a:r>
            <a:r>
              <a:rPr lang="ja-JP" altLang="en-US" sz="2700" b="1" dirty="0">
                <a:solidFill>
                  <a:schemeClr val="accent1">
                    <a:lumMod val="60000"/>
                    <a:lumOff val="40000"/>
                  </a:schemeClr>
                </a:solidFill>
                <a:latin typeface="UD デジタル 教科書体 NK" panose="02020400000000000000" pitchFamily="18" charset="-128"/>
                <a:ea typeface="UD デジタル 教科書体 NK" panose="02020400000000000000" pitchFamily="18" charset="-128"/>
              </a:rPr>
              <a:t>歯周病の危険性と予防法</a:t>
            </a:r>
            <a:r>
              <a:rPr lang="ja-JP" altLang="en-US" sz="2700" b="1" dirty="0">
                <a:solidFill>
                  <a:schemeClr val="accent4"/>
                </a:solidFill>
                <a:latin typeface="UD デジタル 教科書体 NK" panose="02020400000000000000" pitchFamily="18" charset="-128"/>
                <a:ea typeface="UD デジタル 教科書体 NK" panose="02020400000000000000" pitchFamily="18" charset="-128"/>
              </a:rPr>
              <a:t>について</a:t>
            </a:r>
            <a:endParaRPr lang="ja-JP" altLang="en-US" sz="2400" b="1" dirty="0">
              <a:solidFill>
                <a:schemeClr val="accent4"/>
              </a:solidFill>
              <a:latin typeface="UD デジタル 教科書体 NK" panose="02020400000000000000" pitchFamily="18" charset="-128"/>
              <a:ea typeface="UD デジタル 教科書体 NK" panose="02020400000000000000" pitchFamily="18" charset="-128"/>
            </a:endParaRPr>
          </a:p>
        </p:txBody>
      </p:sp>
      <p:sp>
        <p:nvSpPr>
          <p:cNvPr id="3" name="字幕 2">
            <a:extLst>
              <a:ext uri="{FF2B5EF4-FFF2-40B4-BE49-F238E27FC236}">
                <a16:creationId xmlns:a16="http://schemas.microsoft.com/office/drawing/2014/main" id="{99AD64FD-DF46-DFAF-2434-6345453897DB}"/>
              </a:ext>
            </a:extLst>
          </p:cNvPr>
          <p:cNvSpPr>
            <a:spLocks noGrp="1"/>
          </p:cNvSpPr>
          <p:nvPr>
            <p:ph type="subTitle" idx="1"/>
          </p:nvPr>
        </p:nvSpPr>
        <p:spPr>
          <a:xfrm>
            <a:off x="13238" y="689002"/>
            <a:ext cx="6858000" cy="10980804"/>
          </a:xfrm>
        </p:spPr>
        <p:txBody>
          <a:bodyPr>
            <a:normAutofit fontScale="25000" lnSpcReduction="20000"/>
          </a:bodyPr>
          <a:lstStyle/>
          <a:p>
            <a:pPr algn="l">
              <a:lnSpc>
                <a:spcPct val="150000"/>
              </a:lnSpc>
            </a:pPr>
            <a:r>
              <a:rPr lang="ja-JP" altLang="en-US" sz="6400" b="1" dirty="0">
                <a:solidFill>
                  <a:schemeClr val="accent4"/>
                </a:solidFill>
                <a:latin typeface="UD デジタル 教科書体 NK" panose="02020400000000000000" pitchFamily="18" charset="-128"/>
                <a:ea typeface="UD デジタル 教科書体 NK" panose="02020400000000000000" pitchFamily="18" charset="-128"/>
              </a:rPr>
              <a:t>◆ </a:t>
            </a:r>
            <a:r>
              <a:rPr lang="ja-JP" altLang="en-US" sz="6400" b="1" u="sng" dirty="0">
                <a:solidFill>
                  <a:schemeClr val="accent4"/>
                </a:solidFill>
                <a:latin typeface="UD デジタル 教科書体 NK" panose="02020400000000000000" pitchFamily="18" charset="-128"/>
                <a:ea typeface="UD デジタル 教科書体 NK" panose="02020400000000000000" pitchFamily="18" charset="-128"/>
              </a:rPr>
              <a:t>歯周病ってどんな病気？</a:t>
            </a:r>
            <a:endParaRPr lang="en-US" altLang="ja-JP" sz="6400" b="1" u="sng" dirty="0">
              <a:solidFill>
                <a:schemeClr val="accent4"/>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歯周病は、</a:t>
            </a:r>
            <a:r>
              <a:rPr lang="ja-JP" altLang="en-US" sz="5600" b="1" dirty="0">
                <a:solidFill>
                  <a:srgbClr val="FF0000"/>
                </a:solidFill>
                <a:latin typeface="UD デジタル 教科書体 NK" panose="02020400000000000000" pitchFamily="18" charset="-128"/>
                <a:ea typeface="UD デジタル 教科書体 NK" panose="02020400000000000000" pitchFamily="18" charset="-128"/>
              </a:rPr>
              <a:t>歯周（プラーク）</a:t>
            </a:r>
            <a:r>
              <a:rPr lang="ja-JP" altLang="en-US" sz="5600" b="1" dirty="0">
                <a:latin typeface="UD デジタル 教科書体 NK" panose="02020400000000000000" pitchFamily="18" charset="-128"/>
                <a:ea typeface="UD デジタル 教科書体 NK" panose="02020400000000000000" pitchFamily="18" charset="-128"/>
              </a:rPr>
              <a:t>に含まれる細菌が歯ぐきに炎症を起こし、周囲の組織を</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壊していく感染症です。 痛みがほとんどなく進むこともあり、</a:t>
            </a:r>
            <a:r>
              <a:rPr lang="ja-JP" altLang="en-US" sz="5600" b="1" dirty="0">
                <a:solidFill>
                  <a:srgbClr val="FF0000"/>
                </a:solidFill>
                <a:latin typeface="UD デジタル 教科書体 NK" panose="02020400000000000000" pitchFamily="18" charset="-128"/>
                <a:ea typeface="UD デジタル 教科書体 NK" panose="02020400000000000000" pitchFamily="18" charset="-128"/>
              </a:rPr>
              <a:t>“沈黙の病気”</a:t>
            </a:r>
            <a:r>
              <a:rPr lang="ja-JP" altLang="en-US" sz="5600" b="1" dirty="0">
                <a:latin typeface="UD デジタル 教科書体 NK" panose="02020400000000000000" pitchFamily="18" charset="-128"/>
                <a:ea typeface="UD デジタル 教科書体 NK" panose="02020400000000000000" pitchFamily="18" charset="-128"/>
              </a:rPr>
              <a:t>とも呼ばれ、</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歯周病にかかっている人は</a:t>
            </a:r>
            <a:r>
              <a:rPr lang="en-US" altLang="ja-JP" sz="5600" b="1" dirty="0">
                <a:latin typeface="UD デジタル 教科書体 NK" panose="02020400000000000000" pitchFamily="18" charset="-128"/>
                <a:ea typeface="UD デジタル 教科書体 NK" panose="02020400000000000000" pitchFamily="18" charset="-128"/>
              </a:rPr>
              <a:t>30</a:t>
            </a:r>
            <a:r>
              <a:rPr lang="ja-JP" altLang="en-US" sz="5600" b="1" dirty="0">
                <a:latin typeface="UD デジタル 教科書体 NK" panose="02020400000000000000" pitchFamily="18" charset="-128"/>
                <a:ea typeface="UD デジタル 教科書体 NK" panose="02020400000000000000" pitchFamily="18" charset="-128"/>
              </a:rPr>
              <a:t>代以上の</a:t>
            </a:r>
            <a:r>
              <a:rPr lang="ja-JP" altLang="en-US" sz="5600" b="1" dirty="0">
                <a:solidFill>
                  <a:srgbClr val="FF0000"/>
                </a:solidFill>
                <a:latin typeface="UD デジタル 教科書体 NK" panose="02020400000000000000" pitchFamily="18" charset="-128"/>
                <a:ea typeface="UD デジタル 教科書体 NK" panose="02020400000000000000" pitchFamily="18" charset="-128"/>
              </a:rPr>
              <a:t>約</a:t>
            </a:r>
            <a:r>
              <a:rPr lang="en-US" altLang="ja-JP" sz="5600" b="1" dirty="0">
                <a:solidFill>
                  <a:srgbClr val="FF0000"/>
                </a:solidFill>
                <a:latin typeface="UD デジタル 教科書体 NK" panose="02020400000000000000" pitchFamily="18" charset="-128"/>
                <a:ea typeface="UD デジタル 教科書体 NK" panose="02020400000000000000" pitchFamily="18" charset="-128"/>
              </a:rPr>
              <a:t>7</a:t>
            </a:r>
            <a:r>
              <a:rPr lang="ja-JP" altLang="en-US" sz="5600" b="1" dirty="0">
                <a:solidFill>
                  <a:srgbClr val="FF0000"/>
                </a:solidFill>
                <a:latin typeface="UD デジタル 教科書体 NK" panose="02020400000000000000" pitchFamily="18" charset="-128"/>
                <a:ea typeface="UD デジタル 教科書体 NK" panose="02020400000000000000" pitchFamily="18" charset="-128"/>
              </a:rPr>
              <a:t>割が発症</a:t>
            </a:r>
            <a:r>
              <a:rPr lang="ja-JP" altLang="en-US" sz="5600" b="1" dirty="0">
                <a:latin typeface="UD デジタル 教科書体 NK" panose="02020400000000000000" pitchFamily="18" charset="-128"/>
                <a:ea typeface="UD デジタル 教科書体 NK" panose="02020400000000000000" pitchFamily="18" charset="-128"/>
              </a:rPr>
              <a:t>している可能性があります。</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ja-JP" altLang="en-US"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6400" b="1" dirty="0">
                <a:solidFill>
                  <a:schemeClr val="accent4"/>
                </a:solidFill>
                <a:latin typeface="UD デジタル 教科書体 NK" panose="02020400000000000000" pitchFamily="18" charset="-128"/>
                <a:ea typeface="UD デジタル 教科書体 NK" panose="02020400000000000000" pitchFamily="18" charset="-128"/>
              </a:rPr>
              <a:t>◆ </a:t>
            </a:r>
            <a:r>
              <a:rPr lang="ja-JP" altLang="en-US" sz="6400" b="1" u="sng" dirty="0">
                <a:solidFill>
                  <a:schemeClr val="accent4"/>
                </a:solidFill>
                <a:latin typeface="UD デジタル 教科書体 NK" panose="02020400000000000000" pitchFamily="18" charset="-128"/>
                <a:ea typeface="UD デジタル 教科書体 NK" panose="02020400000000000000" pitchFamily="18" charset="-128"/>
              </a:rPr>
              <a:t>歯垢は“食べカス”ではなく「細菌のかたまり」</a:t>
            </a:r>
          </a:p>
          <a:p>
            <a:pPr algn="l">
              <a:lnSpc>
                <a:spcPct val="150000"/>
              </a:lnSpc>
            </a:pPr>
            <a:r>
              <a:rPr lang="ja-JP" altLang="en-US" sz="4000" b="1" dirty="0">
                <a:latin typeface="UD デジタル 教科書体 NK" panose="02020400000000000000" pitchFamily="18" charset="-128"/>
                <a:ea typeface="UD デジタル 教科書体 NK" panose="02020400000000000000" pitchFamily="18" charset="-128"/>
              </a:rPr>
              <a:t>　　　　　　　　　　　　　　　　　　　　　　　　 　　　　</a:t>
            </a:r>
            <a:r>
              <a:rPr lang="ja-JP" altLang="en-US" sz="5600" b="1" dirty="0">
                <a:solidFill>
                  <a:srgbClr val="FF0000"/>
                </a:solidFill>
                <a:latin typeface="UD デジタル 教科書体 NK" panose="02020400000000000000" pitchFamily="18" charset="-128"/>
                <a:ea typeface="UD デジタル 教科書体 NK" panose="02020400000000000000" pitchFamily="18" charset="-128"/>
              </a:rPr>
              <a:t>歯垢は細菌のかたまり</a:t>
            </a:r>
            <a:r>
              <a:rPr lang="ja-JP" altLang="en-US" sz="5600" b="1" dirty="0">
                <a:latin typeface="UD デジタル 教科書体 NK" panose="02020400000000000000" pitchFamily="18" charset="-128"/>
                <a:ea typeface="UD デジタル 教科書体 NK" panose="02020400000000000000" pitchFamily="18" charset="-128"/>
              </a:rPr>
              <a:t>で、</a:t>
            </a:r>
            <a:r>
              <a:rPr lang="en-US" altLang="ja-JP" sz="5600" b="1" dirty="0">
                <a:latin typeface="UD デジタル 教科書体 NK" panose="02020400000000000000" pitchFamily="18" charset="-128"/>
                <a:ea typeface="UD デジタル 教科書体 NK" panose="02020400000000000000" pitchFamily="18" charset="-128"/>
              </a:rPr>
              <a:t>1mg</a:t>
            </a:r>
            <a:r>
              <a:rPr lang="ja-JP" altLang="en-US" sz="5600" b="1" dirty="0">
                <a:latin typeface="UD デジタル 教科書体 NK" panose="02020400000000000000" pitchFamily="18" charset="-128"/>
                <a:ea typeface="UD デジタル 教科書体 NK" panose="02020400000000000000" pitchFamily="18" charset="-128"/>
              </a:rPr>
              <a:t>に約</a:t>
            </a:r>
            <a:r>
              <a:rPr lang="en-US" altLang="ja-JP" sz="5600" b="1" dirty="0">
                <a:latin typeface="UD デジタル 教科書体 NK" panose="02020400000000000000" pitchFamily="18" charset="-128"/>
                <a:ea typeface="UD デジタル 教科書体 NK" panose="02020400000000000000" pitchFamily="18" charset="-128"/>
              </a:rPr>
              <a:t>10</a:t>
            </a:r>
            <a:r>
              <a:rPr lang="ja-JP" altLang="en-US" sz="5600" b="1" dirty="0">
                <a:latin typeface="UD デジタル 教科書体 NK" panose="02020400000000000000" pitchFamily="18" charset="-128"/>
                <a:ea typeface="UD デジタル 教科書体 NK" panose="02020400000000000000" pitchFamily="18" charset="-128"/>
              </a:rPr>
              <a:t>億個の細菌が</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　　　　　　　　　　　　　　　　　　　　潜んでおり、以下のような生活習慣が発症しやすいとされます</a:t>
            </a:r>
            <a:r>
              <a:rPr lang="ja-JP" altLang="en-US" sz="4800" b="1" dirty="0">
                <a:latin typeface="UD デジタル 教科書体 NK" panose="02020400000000000000" pitchFamily="18" charset="-128"/>
                <a:ea typeface="UD デジタル 教科書体 NK" panose="02020400000000000000" pitchFamily="18" charset="-128"/>
              </a:rPr>
              <a:t>。</a:t>
            </a:r>
            <a:endParaRPr lang="en-US" altLang="ja-JP" sz="48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4800" b="1" dirty="0">
                <a:latin typeface="UD デジタル 教科書体 NK" panose="02020400000000000000" pitchFamily="18" charset="-128"/>
                <a:ea typeface="UD デジタル 教科書体 NK" panose="02020400000000000000" pitchFamily="18" charset="-128"/>
              </a:rPr>
              <a:t>　　　　　　</a:t>
            </a:r>
            <a:endParaRPr lang="en-US" altLang="ja-JP" sz="48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48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u="sng" dirty="0">
              <a:solidFill>
                <a:schemeClr val="accent4"/>
              </a:solidFill>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u="sng" dirty="0">
              <a:solidFill>
                <a:schemeClr val="accent4"/>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6400" b="1" dirty="0">
                <a:solidFill>
                  <a:schemeClr val="accent4"/>
                </a:solidFill>
                <a:latin typeface="UD デジタル 教科書体 NK" panose="02020400000000000000" pitchFamily="18" charset="-128"/>
                <a:ea typeface="UD デジタル 教科書体 NK" panose="02020400000000000000" pitchFamily="18" charset="-128"/>
              </a:rPr>
              <a:t>◆ </a:t>
            </a:r>
            <a:r>
              <a:rPr lang="ja-JP" altLang="en-US" sz="6400" b="1" u="sng" dirty="0">
                <a:solidFill>
                  <a:schemeClr val="accent4"/>
                </a:solidFill>
                <a:latin typeface="UD デジタル 教科書体 NK" panose="02020400000000000000" pitchFamily="18" charset="-128"/>
                <a:ea typeface="UD デジタル 教科書体 NK" panose="02020400000000000000" pitchFamily="18" charset="-128"/>
              </a:rPr>
              <a:t>歯周病は心身機能の低下へ</a:t>
            </a:r>
            <a:endParaRPr lang="en-US" altLang="ja-JP" sz="6400" b="1" u="sng" dirty="0">
              <a:solidFill>
                <a:schemeClr val="accent4"/>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歯周病は口腔機能</a:t>
            </a:r>
            <a:r>
              <a:rPr lang="en-US" altLang="ja-JP" sz="5600" b="1" dirty="0">
                <a:latin typeface="UD デジタル 教科書体 NK" panose="02020400000000000000" pitchFamily="18" charset="-128"/>
                <a:ea typeface="UD デジタル 教科書体 NK" panose="02020400000000000000" pitchFamily="18" charset="-128"/>
              </a:rPr>
              <a:t>(</a:t>
            </a:r>
            <a:r>
              <a:rPr lang="ja-JP" altLang="en-US" sz="5600" b="1" dirty="0">
                <a:latin typeface="UD デジタル 教科書体 NK" panose="02020400000000000000" pitchFamily="18" charset="-128"/>
                <a:ea typeface="UD デジタル 教科書体 NK" panose="02020400000000000000" pitchFamily="18" charset="-128"/>
              </a:rPr>
              <a:t>噛む力、飲み込む力</a:t>
            </a:r>
            <a:r>
              <a:rPr lang="en-US" altLang="ja-JP" sz="5600" b="1" dirty="0">
                <a:latin typeface="UD デジタル 教科書体 NK" panose="02020400000000000000" pitchFamily="18" charset="-128"/>
                <a:ea typeface="UD デジタル 教科書体 NK" panose="02020400000000000000" pitchFamily="18" charset="-128"/>
              </a:rPr>
              <a:t>)</a:t>
            </a:r>
            <a:r>
              <a:rPr lang="ja-JP" altLang="en-US" sz="5600" b="1" dirty="0">
                <a:latin typeface="UD デジタル 教科書体 NK" panose="02020400000000000000" pitchFamily="18" charset="-128"/>
                <a:ea typeface="UD デジタル 教科書体 NK" panose="02020400000000000000" pitchFamily="18" charset="-128"/>
              </a:rPr>
              <a:t>の低下へ、</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solidFill>
                  <a:srgbClr val="FF0000"/>
                </a:solidFill>
                <a:latin typeface="UD デジタル 教科書体 NK" panose="02020400000000000000" pitchFamily="18" charset="-128"/>
                <a:ea typeface="UD デジタル 教科書体 NK" panose="02020400000000000000" pitchFamily="18" charset="-128"/>
              </a:rPr>
              <a:t>口腔機能低下が体全体の心身機能の低下</a:t>
            </a:r>
            <a:r>
              <a:rPr lang="ja-JP" altLang="en-US" sz="5600" b="1" dirty="0">
                <a:latin typeface="UD デジタル 教科書体 NK" panose="02020400000000000000" pitchFamily="18" charset="-128"/>
                <a:ea typeface="UD デジタル 教科書体 NK" panose="02020400000000000000" pitchFamily="18" charset="-128"/>
              </a:rPr>
              <a:t>にも深く</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関係するため、歯周病の予防が大変重要となります。</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u="sng"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u="sng"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6400" b="1" dirty="0">
                <a:solidFill>
                  <a:schemeClr val="accent4"/>
                </a:solidFill>
                <a:latin typeface="UD デジタル 教科書体 NK" panose="02020400000000000000" pitchFamily="18" charset="-128"/>
                <a:ea typeface="UD デジタル 教科書体 NK" panose="02020400000000000000" pitchFamily="18" charset="-128"/>
              </a:rPr>
              <a:t>◆ </a:t>
            </a:r>
            <a:r>
              <a:rPr lang="ja-JP" altLang="en-US" sz="6400" b="1" u="sng" dirty="0">
                <a:solidFill>
                  <a:schemeClr val="accent4"/>
                </a:solidFill>
                <a:latin typeface="UD デジタル 教科書体 NK" panose="02020400000000000000" pitchFamily="18" charset="-128"/>
                <a:ea typeface="UD デジタル 教科書体 NK" panose="02020400000000000000" pitchFamily="18" charset="-128"/>
              </a:rPr>
              <a:t>歯周病の予防法について</a:t>
            </a:r>
            <a:endParaRPr lang="en-US" altLang="ja-JP" sz="6400" b="1" u="sng" dirty="0">
              <a:solidFill>
                <a:schemeClr val="accent4"/>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6400" b="1" dirty="0">
                <a:latin typeface="UD デジタル 教科書体 NK" panose="02020400000000000000" pitchFamily="18" charset="-128"/>
                <a:ea typeface="UD デジタル 教科書体 NK" panose="02020400000000000000" pitchFamily="18" charset="-128"/>
              </a:rPr>
              <a:t>① 正しい歯磨きを行う</a:t>
            </a:r>
            <a:endParaRPr lang="en-US" altLang="ja-JP" sz="64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　歯垢のつきやすいところを意識、</a:t>
            </a:r>
            <a:r>
              <a:rPr lang="en-US" altLang="ja-JP" sz="5600" b="1" dirty="0">
                <a:latin typeface="UD デジタル 教科書体 NK" panose="02020400000000000000" pitchFamily="18" charset="-128"/>
                <a:ea typeface="UD デジタル 教科書体 NK" panose="02020400000000000000" pitchFamily="18" charset="-128"/>
              </a:rPr>
              <a:t>1</a:t>
            </a:r>
            <a:r>
              <a:rPr lang="ja-JP" altLang="en-US" sz="5600" b="1" dirty="0">
                <a:latin typeface="UD デジタル 教科書体 NK" panose="02020400000000000000" pitchFamily="18" charset="-128"/>
                <a:ea typeface="UD デジタル 教科書体 NK" panose="02020400000000000000" pitchFamily="18" charset="-128"/>
              </a:rPr>
              <a:t>本ずつ優しく、舌や頬の内側も清潔にしましょう。</a:t>
            </a: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sz="56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6400" b="1" dirty="0">
                <a:latin typeface="UD デジタル 教科書体 NK" panose="02020400000000000000" pitchFamily="18" charset="-128"/>
                <a:ea typeface="UD デジタル 教科書体 NK" panose="02020400000000000000" pitchFamily="18" charset="-128"/>
              </a:rPr>
              <a:t>②　かかりつけ歯科で定期チェック</a:t>
            </a:r>
            <a:endParaRPr lang="en-US" altLang="ja-JP" sz="6400" b="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5600" b="1" dirty="0">
                <a:latin typeface="UD デジタル 教科書体 NK" panose="02020400000000000000" pitchFamily="18" charset="-128"/>
                <a:ea typeface="UD デジタル 教科書体 NK" panose="02020400000000000000" pitchFamily="18" charset="-128"/>
              </a:rPr>
              <a:t>　自分では取り切れない歯垢・歯石を除去、早期発見・治療を行いましょう。</a:t>
            </a:r>
            <a:endParaRPr kumimoji="1" lang="en-US" altLang="ja-JP" b="1" dirty="0">
              <a:solidFill>
                <a:schemeClr val="accent1"/>
              </a:solidFill>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b="1" dirty="0">
              <a:solidFill>
                <a:schemeClr val="accent1"/>
              </a:solidFill>
              <a:latin typeface="UD デジタル 教科書体 NK" panose="02020400000000000000" pitchFamily="18" charset="-128"/>
              <a:ea typeface="UD デジタル 教科書体 NK" panose="02020400000000000000" pitchFamily="18" charset="-128"/>
            </a:endParaRPr>
          </a:p>
          <a:p>
            <a:pPr algn="l">
              <a:lnSpc>
                <a:spcPct val="150000"/>
              </a:lnSpc>
            </a:pPr>
            <a:endParaRPr kumimoji="1" lang="en-US" altLang="ja-JP" b="1" dirty="0">
              <a:solidFill>
                <a:schemeClr val="accent1"/>
              </a:solidFill>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b="1" dirty="0">
              <a:solidFill>
                <a:schemeClr val="accent1"/>
              </a:solidFill>
              <a:latin typeface="UD デジタル 教科書体 NK" panose="02020400000000000000" pitchFamily="18" charset="-128"/>
              <a:ea typeface="UD デジタル 教科書体 NK" panose="02020400000000000000" pitchFamily="18" charset="-128"/>
            </a:endParaRPr>
          </a:p>
          <a:p>
            <a:pPr algn="l">
              <a:lnSpc>
                <a:spcPct val="150000"/>
              </a:lnSpc>
            </a:pPr>
            <a:endParaRPr kumimoji="1" lang="en-US" altLang="ja-JP" b="1" dirty="0">
              <a:solidFill>
                <a:schemeClr val="accent1"/>
              </a:solidFill>
              <a:latin typeface="UD デジタル 教科書体 NK" panose="02020400000000000000" pitchFamily="18" charset="-128"/>
              <a:ea typeface="UD デジタル 教科書体 NK" panose="02020400000000000000" pitchFamily="18" charset="-128"/>
            </a:endParaRPr>
          </a:p>
          <a:p>
            <a:pPr algn="l">
              <a:lnSpc>
                <a:spcPct val="150000"/>
              </a:lnSpc>
            </a:pPr>
            <a:endParaRPr lang="en-US" altLang="ja-JP" dirty="0">
              <a:solidFill>
                <a:schemeClr val="accent1"/>
              </a:solidFill>
              <a:latin typeface="UD デジタル 教科書体 NK" panose="02020400000000000000" pitchFamily="18" charset="-128"/>
              <a:ea typeface="UD デジタル 教科書体 NK" panose="02020400000000000000" pitchFamily="18" charset="-128"/>
            </a:endParaRPr>
          </a:p>
        </p:txBody>
      </p:sp>
      <p:sp>
        <p:nvSpPr>
          <p:cNvPr id="4" name="正方形/長方形 3">
            <a:extLst>
              <a:ext uri="{FF2B5EF4-FFF2-40B4-BE49-F238E27FC236}">
                <a16:creationId xmlns:a16="http://schemas.microsoft.com/office/drawing/2014/main" id="{62D01B0A-CEF0-C656-8B0D-9C49E29497FD}"/>
              </a:ext>
            </a:extLst>
          </p:cNvPr>
          <p:cNvSpPr/>
          <p:nvPr/>
        </p:nvSpPr>
        <p:spPr>
          <a:xfrm>
            <a:off x="13238" y="1"/>
            <a:ext cx="1232437" cy="560490"/>
          </a:xfrm>
          <a:prstGeom prst="rect">
            <a:avLst/>
          </a:prstGeom>
          <a:solidFill>
            <a:schemeClr val="accent4"/>
          </a:solidFill>
          <a:ln>
            <a:solidFill>
              <a:schemeClr val="accent4"/>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600" b="1" dirty="0">
                <a:latin typeface="UD デジタル 教科書体 NK" panose="02020400000000000000" pitchFamily="18" charset="-128"/>
                <a:ea typeface="UD デジタル 教科書体 NK" panose="02020400000000000000" pitchFamily="18" charset="-128"/>
              </a:rPr>
              <a:t>今月は</a:t>
            </a:r>
            <a:endParaRPr kumimoji="1" lang="en-US" altLang="ja-JP" sz="1600" b="1" dirty="0">
              <a:latin typeface="UD デジタル 教科書体 NK" panose="02020400000000000000" pitchFamily="18" charset="-128"/>
              <a:ea typeface="UD デジタル 教科書体 NK" panose="02020400000000000000" pitchFamily="18" charset="-128"/>
            </a:endParaRPr>
          </a:p>
          <a:p>
            <a:pPr algn="ctr"/>
            <a:r>
              <a:rPr kumimoji="1" lang="ja-JP" altLang="en-US" sz="1600" b="1" dirty="0">
                <a:latin typeface="UD デジタル 教科書体 NK" panose="02020400000000000000" pitchFamily="18" charset="-128"/>
                <a:ea typeface="UD デジタル 教科書体 NK" panose="02020400000000000000" pitchFamily="18" charset="-128"/>
              </a:rPr>
              <a:t>リハビリ職</a:t>
            </a:r>
          </a:p>
        </p:txBody>
      </p:sp>
      <p:pic>
        <p:nvPicPr>
          <p:cNvPr id="6" name="Picture 6">
            <a:extLst>
              <a:ext uri="{FF2B5EF4-FFF2-40B4-BE49-F238E27FC236}">
                <a16:creationId xmlns:a16="http://schemas.microsoft.com/office/drawing/2014/main" id="{F6D287E4-C6F7-CB58-9785-541D6DF5A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88" y="3301823"/>
            <a:ext cx="1580316" cy="157317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6429681-6C54-9EA3-9397-34B84F74CD0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4689" r="1238"/>
          <a:stretch>
            <a:fillRect/>
          </a:stretch>
        </p:blipFill>
        <p:spPr>
          <a:xfrm>
            <a:off x="4097268" y="5476732"/>
            <a:ext cx="2706024" cy="2018733"/>
          </a:xfrm>
          <a:prstGeom prst="rect">
            <a:avLst/>
          </a:prstGeom>
        </p:spPr>
      </p:pic>
      <p:sp>
        <p:nvSpPr>
          <p:cNvPr id="24" name="四角形: 角を丸くする 23">
            <a:extLst>
              <a:ext uri="{FF2B5EF4-FFF2-40B4-BE49-F238E27FC236}">
                <a16:creationId xmlns:a16="http://schemas.microsoft.com/office/drawing/2014/main" id="{896311E8-2B79-179F-293B-B8A737358600}"/>
              </a:ext>
            </a:extLst>
          </p:cNvPr>
          <p:cNvSpPr/>
          <p:nvPr/>
        </p:nvSpPr>
        <p:spPr>
          <a:xfrm>
            <a:off x="2114548" y="3798332"/>
            <a:ext cx="4552963" cy="1107636"/>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sz="1801"/>
          </a:p>
        </p:txBody>
      </p:sp>
      <p:pic>
        <p:nvPicPr>
          <p:cNvPr id="29" name="図 28">
            <a:extLst>
              <a:ext uri="{FF2B5EF4-FFF2-40B4-BE49-F238E27FC236}">
                <a16:creationId xmlns:a16="http://schemas.microsoft.com/office/drawing/2014/main" id="{3CBFB183-4C66-86E1-9845-87CDFB60172C}"/>
              </a:ext>
            </a:extLst>
          </p:cNvPr>
          <p:cNvPicPr>
            <a:picLocks noChangeAspect="1"/>
          </p:cNvPicPr>
          <p:nvPr/>
        </p:nvPicPr>
        <p:blipFill>
          <a:blip r:embed="rId5"/>
          <a:srcRect t="47671"/>
          <a:stretch>
            <a:fillRect/>
          </a:stretch>
        </p:blipFill>
        <p:spPr>
          <a:xfrm>
            <a:off x="3085771" y="9253844"/>
            <a:ext cx="3717522" cy="1620965"/>
          </a:xfrm>
          <a:prstGeom prst="rect">
            <a:avLst/>
          </a:prstGeom>
        </p:spPr>
      </p:pic>
      <p:pic>
        <p:nvPicPr>
          <p:cNvPr id="31" name="図 30">
            <a:extLst>
              <a:ext uri="{FF2B5EF4-FFF2-40B4-BE49-F238E27FC236}">
                <a16:creationId xmlns:a16="http://schemas.microsoft.com/office/drawing/2014/main" id="{E95D5A46-B035-7D1A-D007-04986621DF93}"/>
              </a:ext>
            </a:extLst>
          </p:cNvPr>
          <p:cNvPicPr>
            <a:picLocks noChangeAspect="1"/>
          </p:cNvPicPr>
          <p:nvPr/>
        </p:nvPicPr>
        <p:blipFill>
          <a:blip r:embed="rId6"/>
          <a:stretch>
            <a:fillRect/>
          </a:stretch>
        </p:blipFill>
        <p:spPr>
          <a:xfrm>
            <a:off x="32286" y="8859206"/>
            <a:ext cx="2922763" cy="2164706"/>
          </a:xfrm>
          <a:prstGeom prst="rect">
            <a:avLst/>
          </a:prstGeom>
        </p:spPr>
      </p:pic>
      <p:pic>
        <p:nvPicPr>
          <p:cNvPr id="33" name="図 32">
            <a:extLst>
              <a:ext uri="{FF2B5EF4-FFF2-40B4-BE49-F238E27FC236}">
                <a16:creationId xmlns:a16="http://schemas.microsoft.com/office/drawing/2014/main" id="{6AE15547-61C6-36FD-F91A-641280ADFB8A}"/>
              </a:ext>
            </a:extLst>
          </p:cNvPr>
          <p:cNvPicPr>
            <a:picLocks noChangeAspect="1"/>
          </p:cNvPicPr>
          <p:nvPr/>
        </p:nvPicPr>
        <p:blipFill>
          <a:blip r:embed="rId7"/>
          <a:stretch>
            <a:fillRect/>
          </a:stretch>
        </p:blipFill>
        <p:spPr>
          <a:xfrm>
            <a:off x="5803902" y="11392998"/>
            <a:ext cx="999390" cy="749544"/>
          </a:xfrm>
          <a:prstGeom prst="rect">
            <a:avLst/>
          </a:prstGeom>
        </p:spPr>
      </p:pic>
      <p:sp>
        <p:nvSpPr>
          <p:cNvPr id="13" name="テキスト ボックス 12">
            <a:extLst>
              <a:ext uri="{FF2B5EF4-FFF2-40B4-BE49-F238E27FC236}">
                <a16:creationId xmlns:a16="http://schemas.microsoft.com/office/drawing/2014/main" id="{85A898AE-A874-21F2-870C-7C04C07482B4}"/>
              </a:ext>
            </a:extLst>
          </p:cNvPr>
          <p:cNvSpPr txBox="1"/>
          <p:nvPr/>
        </p:nvSpPr>
        <p:spPr>
          <a:xfrm>
            <a:off x="2114549" y="3844266"/>
            <a:ext cx="3889359" cy="1030731"/>
          </a:xfrm>
          <a:prstGeom prst="rect">
            <a:avLst/>
          </a:prstGeom>
          <a:noFill/>
        </p:spPr>
        <p:txBody>
          <a:bodyPr wrap="square">
            <a:spAutoFit/>
          </a:bodyPr>
          <a:lstStyle/>
          <a:p>
            <a:pPr algn="l">
              <a:lnSpc>
                <a:spcPct val="150000"/>
              </a:lnSpc>
            </a:pPr>
            <a:r>
              <a:rPr lang="ja-JP" altLang="en-US" sz="1401" dirty="0">
                <a:latin typeface="UD デジタル 教科書体 NK" panose="02020400000000000000" pitchFamily="18" charset="-128"/>
                <a:ea typeface="UD デジタル 教科書体 NK" panose="02020400000000000000" pitchFamily="18" charset="-128"/>
              </a:rPr>
              <a:t>　☑ 喫煙　　　　　　　　　　　　　　  　☑ 疲労、ストレス　</a:t>
            </a:r>
            <a:endParaRPr lang="en-US" altLang="ja-JP" sz="140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1401" dirty="0">
                <a:latin typeface="UD デジタル 教科書体 NK" panose="02020400000000000000" pitchFamily="18" charset="-128"/>
                <a:ea typeface="UD デジタル 教科書体 NK" panose="02020400000000000000" pitchFamily="18" charset="-128"/>
              </a:rPr>
              <a:t>　☑ よく噛まずに食べる　　 　 ☑ 間食が多い　</a:t>
            </a:r>
            <a:endParaRPr lang="en-US" altLang="ja-JP" sz="1401" dirty="0">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1401" dirty="0">
                <a:latin typeface="UD デジタル 教科書体 NK" panose="02020400000000000000" pitchFamily="18" charset="-128"/>
                <a:ea typeface="UD デジタル 教科書体 NK" panose="02020400000000000000" pitchFamily="18" charset="-128"/>
              </a:rPr>
              <a:t>　☑ 夜更かしすることが多い</a:t>
            </a:r>
            <a:endParaRPr kumimoji="1" lang="en-US" altLang="ja-JP" sz="1401" dirty="0">
              <a:solidFill>
                <a:schemeClr val="accent1"/>
              </a:solidFill>
              <a:latin typeface="UD デジタル 教科書体 NK" panose="02020400000000000000" pitchFamily="18" charset="-128"/>
              <a:ea typeface="UD デジタル 教科書体 NK" panose="02020400000000000000" pitchFamily="18" charset="-128"/>
            </a:endParaRPr>
          </a:p>
        </p:txBody>
      </p:sp>
      <p:sp>
        <p:nvSpPr>
          <p:cNvPr id="7" name="テキスト ボックス 6">
            <a:extLst>
              <a:ext uri="{FF2B5EF4-FFF2-40B4-BE49-F238E27FC236}">
                <a16:creationId xmlns:a16="http://schemas.microsoft.com/office/drawing/2014/main" id="{9D6799A7-3768-9ED9-0A0F-337D7818811E}"/>
              </a:ext>
            </a:extLst>
          </p:cNvPr>
          <p:cNvSpPr txBox="1"/>
          <p:nvPr/>
        </p:nvSpPr>
        <p:spPr>
          <a:xfrm>
            <a:off x="3061668" y="10428614"/>
            <a:ext cx="1300781" cy="629660"/>
          </a:xfrm>
          <a:prstGeom prst="rect">
            <a:avLst/>
          </a:prstGeom>
          <a:solidFill>
            <a:schemeClr val="bg1"/>
          </a:solidFill>
        </p:spPr>
        <p:txBody>
          <a:bodyPr wrap="square">
            <a:spAutoFit/>
          </a:bodyPr>
          <a:lstStyle/>
          <a:p>
            <a:pPr algn="l">
              <a:lnSpc>
                <a:spcPct val="150000"/>
              </a:lnSpc>
            </a:pPr>
            <a:r>
              <a:rPr lang="ja-JP" altLang="en-US" sz="800" b="1" dirty="0">
                <a:solidFill>
                  <a:srgbClr val="F05B25"/>
                </a:solidFill>
                <a:latin typeface="UD デジタル 教科書体 NK" panose="02020400000000000000" pitchFamily="18" charset="-128"/>
                <a:ea typeface="UD デジタル 教科書体 NK" panose="02020400000000000000" pitchFamily="18" charset="-128"/>
              </a:rPr>
              <a:t>● </a:t>
            </a: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噛み合わせ面の溝に</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　　歯ブラシを垂直に立て</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　　小刻みに動かす　　</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8" name="テキスト ボックス 7">
            <a:extLst>
              <a:ext uri="{FF2B5EF4-FFF2-40B4-BE49-F238E27FC236}">
                <a16:creationId xmlns:a16="http://schemas.microsoft.com/office/drawing/2014/main" id="{4D77E844-69BE-B5B9-1111-CEB826DB3120}"/>
              </a:ext>
            </a:extLst>
          </p:cNvPr>
          <p:cNvSpPr txBox="1"/>
          <p:nvPr/>
        </p:nvSpPr>
        <p:spPr>
          <a:xfrm>
            <a:off x="5586923" y="10428614"/>
            <a:ext cx="1300781" cy="629660"/>
          </a:xfrm>
          <a:prstGeom prst="rect">
            <a:avLst/>
          </a:prstGeom>
          <a:solidFill>
            <a:schemeClr val="bg1"/>
          </a:solidFill>
        </p:spPr>
        <p:txBody>
          <a:bodyPr wrap="square">
            <a:spAutoFit/>
          </a:bodyPr>
          <a:lstStyle/>
          <a:p>
            <a:pPr algn="l">
              <a:lnSpc>
                <a:spcPct val="150000"/>
              </a:lnSpc>
            </a:pPr>
            <a:r>
              <a:rPr lang="ja-JP" altLang="en-US" sz="800" b="1" dirty="0">
                <a:solidFill>
                  <a:srgbClr val="019245"/>
                </a:solidFill>
                <a:latin typeface="UD デジタル 教科書体 NK" panose="02020400000000000000" pitchFamily="18" charset="-128"/>
                <a:ea typeface="UD デジタル 教科書体 NK" panose="02020400000000000000" pitchFamily="18" charset="-128"/>
              </a:rPr>
              <a:t>●</a:t>
            </a:r>
            <a:r>
              <a:rPr lang="ja-JP" altLang="en-US" sz="800" b="1" dirty="0">
                <a:solidFill>
                  <a:srgbClr val="F05B25"/>
                </a:solidFill>
                <a:latin typeface="UD デジタル 教科書体 NK" panose="02020400000000000000" pitchFamily="18" charset="-128"/>
                <a:ea typeface="UD デジタル 教科書体 NK" panose="02020400000000000000" pitchFamily="18" charset="-128"/>
              </a:rPr>
              <a:t> </a:t>
            </a: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歯と歯茎の境目に</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　　歯ブラシを</a:t>
            </a:r>
            <a:r>
              <a:rPr lang="en-US" altLang="ja-JP" sz="800" b="1" dirty="0">
                <a:solidFill>
                  <a:srgbClr val="002A89"/>
                </a:solidFill>
                <a:latin typeface="UD デジタル 教科書体 NK" panose="02020400000000000000" pitchFamily="18" charset="-128"/>
                <a:ea typeface="UD デジタル 教科書体 NK" panose="02020400000000000000" pitchFamily="18" charset="-128"/>
              </a:rPr>
              <a:t>45</a:t>
            </a: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a:t>
            </a:r>
            <a:r>
              <a:rPr lang="en-US" altLang="ja-JP" sz="800" b="1" dirty="0">
                <a:solidFill>
                  <a:srgbClr val="002A89"/>
                </a:solidFill>
                <a:latin typeface="UD デジタル 教科書体 NK" panose="02020400000000000000" pitchFamily="18" charset="-128"/>
                <a:ea typeface="UD デジタル 教科書体 NK" panose="02020400000000000000" pitchFamily="18" charset="-128"/>
              </a:rPr>
              <a:t>90°</a:t>
            </a:r>
          </a:p>
          <a:p>
            <a:pPr algn="l">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　　に当てて細かく動かす　　</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0" name="テキスト ボックス 9">
            <a:extLst>
              <a:ext uri="{FF2B5EF4-FFF2-40B4-BE49-F238E27FC236}">
                <a16:creationId xmlns:a16="http://schemas.microsoft.com/office/drawing/2014/main" id="{4A0BCA89-0B9B-6B4A-8CBC-79C08DBB251C}"/>
              </a:ext>
            </a:extLst>
          </p:cNvPr>
          <p:cNvSpPr txBox="1"/>
          <p:nvPr/>
        </p:nvSpPr>
        <p:spPr>
          <a:xfrm>
            <a:off x="4367306" y="10428614"/>
            <a:ext cx="1300781" cy="629660"/>
          </a:xfrm>
          <a:prstGeom prst="rect">
            <a:avLst/>
          </a:prstGeom>
          <a:solidFill>
            <a:schemeClr val="bg1"/>
          </a:solidFill>
        </p:spPr>
        <p:txBody>
          <a:bodyPr wrap="square">
            <a:spAutoFit/>
          </a:bodyPr>
          <a:lstStyle/>
          <a:p>
            <a:pPr algn="l">
              <a:lnSpc>
                <a:spcPct val="150000"/>
              </a:lnSpc>
            </a:pPr>
            <a:r>
              <a:rPr lang="ja-JP" altLang="en-US" sz="800" b="1" dirty="0">
                <a:solidFill>
                  <a:srgbClr val="904BCA"/>
                </a:solidFill>
                <a:latin typeface="UD デジタル 教科書体 NK" panose="02020400000000000000" pitchFamily="18" charset="-128"/>
                <a:ea typeface="UD デジタル 教科書体 NK" panose="02020400000000000000" pitchFamily="18" charset="-128"/>
              </a:rPr>
              <a:t>● </a:t>
            </a: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歯と歯の隙間に</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　 歯ブラシをしっかり</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a:p>
            <a:pPr algn="l">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　 当てて小刻みに動かす</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1" name="テキスト ボックス 10">
            <a:extLst>
              <a:ext uri="{FF2B5EF4-FFF2-40B4-BE49-F238E27FC236}">
                <a16:creationId xmlns:a16="http://schemas.microsoft.com/office/drawing/2014/main" id="{2CCB8BE5-B94E-E5C9-C0C5-900E1387BE49}"/>
              </a:ext>
            </a:extLst>
          </p:cNvPr>
          <p:cNvSpPr txBox="1"/>
          <p:nvPr/>
        </p:nvSpPr>
        <p:spPr>
          <a:xfrm>
            <a:off x="441960" y="8859206"/>
            <a:ext cx="2259098" cy="312778"/>
          </a:xfrm>
          <a:prstGeom prst="rect">
            <a:avLst/>
          </a:prstGeom>
          <a:solidFill>
            <a:schemeClr val="bg1"/>
          </a:solidFill>
        </p:spPr>
        <p:txBody>
          <a:bodyPr wrap="square">
            <a:spAutoFit/>
          </a:bodyPr>
          <a:lstStyle/>
          <a:p>
            <a:pPr algn="l">
              <a:lnSpc>
                <a:spcPct val="150000"/>
              </a:lnSpc>
            </a:pPr>
            <a:r>
              <a:rPr lang="ja-JP" altLang="en-US" sz="1050" b="1" dirty="0">
                <a:solidFill>
                  <a:srgbClr val="002A89"/>
                </a:solidFill>
                <a:latin typeface="UD デジタル 教科書体 NK" panose="02020400000000000000" pitchFamily="18" charset="-128"/>
                <a:ea typeface="UD デジタル 教科書体 NK" panose="02020400000000000000" pitchFamily="18" charset="-128"/>
              </a:rPr>
              <a:t>歯垢（プラーク）のつきやすいところ</a:t>
            </a:r>
            <a:endParaRPr lang="en-US" altLang="ja-JP" sz="105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2" name="テキスト ボックス 11">
            <a:extLst>
              <a:ext uri="{FF2B5EF4-FFF2-40B4-BE49-F238E27FC236}">
                <a16:creationId xmlns:a16="http://schemas.microsoft.com/office/drawing/2014/main" id="{A356AB34-BF67-1EB8-E304-4F6AFE099BE6}"/>
              </a:ext>
            </a:extLst>
          </p:cNvPr>
          <p:cNvSpPr txBox="1"/>
          <p:nvPr/>
        </p:nvSpPr>
        <p:spPr>
          <a:xfrm>
            <a:off x="3744810" y="8859206"/>
            <a:ext cx="2259098" cy="312778"/>
          </a:xfrm>
          <a:prstGeom prst="rect">
            <a:avLst/>
          </a:prstGeom>
          <a:solidFill>
            <a:schemeClr val="bg1"/>
          </a:solidFill>
        </p:spPr>
        <p:txBody>
          <a:bodyPr wrap="square">
            <a:spAutoFit/>
          </a:bodyPr>
          <a:lstStyle/>
          <a:p>
            <a:pPr algn="ctr">
              <a:lnSpc>
                <a:spcPct val="150000"/>
              </a:lnSpc>
            </a:pPr>
            <a:r>
              <a:rPr lang="ja-JP" altLang="en-US" sz="1050" b="1" dirty="0">
                <a:solidFill>
                  <a:srgbClr val="002A89"/>
                </a:solidFill>
                <a:latin typeface="UD デジタル 教科書体 NK" panose="02020400000000000000" pitchFamily="18" charset="-128"/>
                <a:ea typeface="UD デジタル 教科書体 NK" panose="02020400000000000000" pitchFamily="18" charset="-128"/>
              </a:rPr>
              <a:t>ブラッシングのポイント</a:t>
            </a:r>
            <a:endParaRPr lang="en-US" altLang="ja-JP" sz="105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4" name="テキスト ボックス 13">
            <a:extLst>
              <a:ext uri="{FF2B5EF4-FFF2-40B4-BE49-F238E27FC236}">
                <a16:creationId xmlns:a16="http://schemas.microsoft.com/office/drawing/2014/main" id="{1B446BF8-8FE8-219C-D914-7BD3098F6626}"/>
              </a:ext>
            </a:extLst>
          </p:cNvPr>
          <p:cNvSpPr txBox="1"/>
          <p:nvPr/>
        </p:nvSpPr>
        <p:spPr>
          <a:xfrm>
            <a:off x="629455" y="9941559"/>
            <a:ext cx="873367" cy="260328"/>
          </a:xfrm>
          <a:prstGeom prst="rect">
            <a:avLst/>
          </a:prstGeom>
          <a:solidFill>
            <a:schemeClr val="bg1"/>
          </a:solidFill>
        </p:spPr>
        <p:txBody>
          <a:bodyPr wrap="square">
            <a:spAutoFit/>
          </a:bodyPr>
          <a:lstStyle/>
          <a:p>
            <a:pPr algn="ctr">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歯と歯の間</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5" name="テキスト ボックス 14">
            <a:extLst>
              <a:ext uri="{FF2B5EF4-FFF2-40B4-BE49-F238E27FC236}">
                <a16:creationId xmlns:a16="http://schemas.microsoft.com/office/drawing/2014/main" id="{71D533E7-8A99-04A0-6CDC-CA8A3A17A401}"/>
              </a:ext>
            </a:extLst>
          </p:cNvPr>
          <p:cNvSpPr txBox="1"/>
          <p:nvPr/>
        </p:nvSpPr>
        <p:spPr>
          <a:xfrm>
            <a:off x="1577063" y="9941559"/>
            <a:ext cx="1123995" cy="260328"/>
          </a:xfrm>
          <a:prstGeom prst="rect">
            <a:avLst/>
          </a:prstGeom>
          <a:solidFill>
            <a:schemeClr val="bg1"/>
          </a:solidFill>
        </p:spPr>
        <p:txBody>
          <a:bodyPr wrap="square">
            <a:spAutoFit/>
          </a:bodyPr>
          <a:lstStyle/>
          <a:p>
            <a:pPr algn="ctr">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奥歯の嚙み合わせ</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6" name="テキスト ボックス 15">
            <a:extLst>
              <a:ext uri="{FF2B5EF4-FFF2-40B4-BE49-F238E27FC236}">
                <a16:creationId xmlns:a16="http://schemas.microsoft.com/office/drawing/2014/main" id="{D2E7582D-4D75-822E-D812-486490F6516D}"/>
              </a:ext>
            </a:extLst>
          </p:cNvPr>
          <p:cNvSpPr txBox="1"/>
          <p:nvPr/>
        </p:nvSpPr>
        <p:spPr>
          <a:xfrm>
            <a:off x="48752" y="10781535"/>
            <a:ext cx="1027980" cy="260328"/>
          </a:xfrm>
          <a:prstGeom prst="rect">
            <a:avLst/>
          </a:prstGeom>
          <a:solidFill>
            <a:schemeClr val="bg1"/>
          </a:solidFill>
        </p:spPr>
        <p:txBody>
          <a:bodyPr wrap="square">
            <a:spAutoFit/>
          </a:bodyPr>
          <a:lstStyle/>
          <a:p>
            <a:pPr algn="ctr">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歯と歯ぐきの境目</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7" name="テキスト ボックス 16">
            <a:extLst>
              <a:ext uri="{FF2B5EF4-FFF2-40B4-BE49-F238E27FC236}">
                <a16:creationId xmlns:a16="http://schemas.microsoft.com/office/drawing/2014/main" id="{352D666C-7F85-10E4-CA2C-28D78104E87E}"/>
              </a:ext>
            </a:extLst>
          </p:cNvPr>
          <p:cNvSpPr txBox="1"/>
          <p:nvPr/>
        </p:nvSpPr>
        <p:spPr>
          <a:xfrm>
            <a:off x="996360" y="10781535"/>
            <a:ext cx="983177" cy="260328"/>
          </a:xfrm>
          <a:prstGeom prst="rect">
            <a:avLst/>
          </a:prstGeom>
          <a:solidFill>
            <a:schemeClr val="bg1"/>
          </a:solidFill>
        </p:spPr>
        <p:txBody>
          <a:bodyPr wrap="square">
            <a:spAutoFit/>
          </a:bodyPr>
          <a:lstStyle/>
          <a:p>
            <a:pPr algn="ctr">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抜けた歯のまわり</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
        <p:nvSpPr>
          <p:cNvPr id="18" name="テキスト ボックス 17">
            <a:extLst>
              <a:ext uri="{FF2B5EF4-FFF2-40B4-BE49-F238E27FC236}">
                <a16:creationId xmlns:a16="http://schemas.microsoft.com/office/drawing/2014/main" id="{A62CF904-A595-4E42-0D81-79BCA216A211}"/>
              </a:ext>
            </a:extLst>
          </p:cNvPr>
          <p:cNvSpPr txBox="1"/>
          <p:nvPr/>
        </p:nvSpPr>
        <p:spPr>
          <a:xfrm>
            <a:off x="1967321" y="10782383"/>
            <a:ext cx="1202308" cy="260328"/>
          </a:xfrm>
          <a:prstGeom prst="rect">
            <a:avLst/>
          </a:prstGeom>
          <a:solidFill>
            <a:schemeClr val="bg1"/>
          </a:solidFill>
        </p:spPr>
        <p:txBody>
          <a:bodyPr wrap="square">
            <a:spAutoFit/>
          </a:bodyPr>
          <a:lstStyle/>
          <a:p>
            <a:pPr algn="ctr">
              <a:lnSpc>
                <a:spcPct val="150000"/>
              </a:lnSpc>
            </a:pPr>
            <a:r>
              <a:rPr lang="ja-JP" altLang="en-US" sz="800" b="1" dirty="0">
                <a:solidFill>
                  <a:srgbClr val="002A89"/>
                </a:solidFill>
                <a:latin typeface="UD デジタル 教科書体 NK" panose="02020400000000000000" pitchFamily="18" charset="-128"/>
                <a:ea typeface="UD デジタル 教科書体 NK" panose="02020400000000000000" pitchFamily="18" charset="-128"/>
              </a:rPr>
              <a:t>歯と歯が重なったところ</a:t>
            </a:r>
            <a:endParaRPr lang="en-US" altLang="ja-JP" sz="800" b="1" dirty="0">
              <a:solidFill>
                <a:srgbClr val="002A89"/>
              </a:solidFill>
              <a:latin typeface="UD デジタル 教科書体 NK" panose="02020400000000000000" pitchFamily="18" charset="-128"/>
              <a:ea typeface="UD デジタル 教科書体 NK" panose="02020400000000000000" pitchFamily="18" charset="-128"/>
            </a:endParaRPr>
          </a:p>
        </p:txBody>
      </p:sp>
    </p:spTree>
    <p:extLst>
      <p:ext uri="{BB962C8B-B14F-4D97-AF65-F5344CB8AC3E}">
        <p14:creationId xmlns:p14="http://schemas.microsoft.com/office/powerpoint/2010/main" val="35129896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508</TotalTime>
  <Words>686</Words>
  <Application>Microsoft Office PowerPoint</Application>
  <PresentationFormat>ワイド画面</PresentationFormat>
  <Paragraphs>99</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HGP明朝E</vt:lpstr>
      <vt:lpstr>HGS創英角ﾎﾟｯﾌﾟ体</vt:lpstr>
      <vt:lpstr>HG丸ｺﾞｼｯｸM-PRO</vt:lpstr>
      <vt:lpstr>UD デジタル 教科書体 NK</vt:lpstr>
      <vt:lpstr>メイリオ</vt:lpstr>
      <vt:lpstr>游ゴシック</vt:lpstr>
      <vt:lpstr>Aptos</vt:lpstr>
      <vt:lpstr>Aptos Display</vt:lpstr>
      <vt:lpstr>Arial</vt:lpstr>
      <vt:lpstr>Office テーマ</vt:lpstr>
      <vt:lpstr>健康豆知識だより</vt:lpstr>
      <vt:lpstr>30代以上の7割に問題あり？ 　　歯周病の危険性と予防法について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柳生 葵の園</dc:creator>
  <cp:lastModifiedBy>柳生 葵の園</cp:lastModifiedBy>
  <cp:revision>30</cp:revision>
  <cp:lastPrinted>2026-04-14T22:32:56Z</cp:lastPrinted>
  <dcterms:created xsi:type="dcterms:W3CDTF">2026-02-12T03:37:08Z</dcterms:created>
  <dcterms:modified xsi:type="dcterms:W3CDTF">2026-04-14T22:45:08Z</dcterms:modified>
</cp:coreProperties>
</file>